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00FF99"/>
    <a:srgbClr val="33CC33"/>
    <a:srgbClr val="CC00CC"/>
    <a:srgbClr val="00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0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7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1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9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2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8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3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2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4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8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43B38-F2F1-4E79-A119-7ADF44226333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C7A7E-8A68-4AB0-A3B8-96ABC1213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3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4064" y="188506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000" dirty="0" smtClean="0">
                <a:solidFill>
                  <a:srgbClr val="00FF99"/>
                </a:solidFill>
                <a:latin typeface="Arial Rounded MT Bold" panose="020F0704030504030204" pitchFamily="34" charset="0"/>
              </a:rPr>
              <a:t>The Fish</a:t>
            </a:r>
            <a:endParaRPr lang="en-US" sz="8000" dirty="0">
              <a:solidFill>
                <a:srgbClr val="00FF99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064" y="3530991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>used for solving complex proportions</a:t>
            </a:r>
            <a:endParaRPr lang="en-US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9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10000"/>
    </mc:Choice>
    <mc:Fallback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2659" y="954742"/>
            <a:ext cx="9937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Proportion problems like these can always be solved by using cross multiplication: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93695" y="3325903"/>
                <a:ext cx="9937376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𝟏𝟓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𝟐𝟎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695" y="3325903"/>
                <a:ext cx="9937376" cy="1480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89212" y="5177191"/>
                <a:ext cx="99373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𝟖</m:t>
                      </m:r>
                      <m:r>
                        <a:rPr lang="en-US" sz="48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·</m:t>
                      </m:r>
                      <m:r>
                        <a:rPr lang="en-US" sz="48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  <m:r>
                        <a:rPr lang="en-US" sz="4800" b="1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 </m:t>
                      </m:r>
                    </m:oMath>
                  </m:oMathPara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212" y="5177191"/>
                <a:ext cx="993737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5688106" y="3792070"/>
            <a:ext cx="731520" cy="731520"/>
          </a:xfrm>
          <a:prstGeom prst="straightConnector1">
            <a:avLst/>
          </a:prstGeom>
          <a:ln w="57150">
            <a:solidFill>
              <a:srgbClr val="0080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714999" y="3778623"/>
            <a:ext cx="731520" cy="731520"/>
          </a:xfrm>
          <a:prstGeom prst="straightConnector1">
            <a:avLst/>
          </a:prstGeom>
          <a:ln w="57150">
            <a:solidFill>
              <a:srgbClr val="FF9900"/>
            </a:solidFill>
            <a:headEnd type="triangle"/>
            <a:tailEnd type="triangle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07142" y="5168227"/>
                <a:ext cx="99373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					</a:t>
                </a:r>
                <a:r>
                  <a:rPr lang="en-US" sz="20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·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142" y="5168227"/>
                <a:ext cx="9937376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285999" y="5172712"/>
                <a:ext cx="82699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		  </a:t>
                </a:r>
                <a:r>
                  <a:rPr lang="en-US" sz="30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𝟏𝟔𝟎</m:t>
                    </m:r>
                    <m:r>
                      <a:rPr lang="en-US" sz="4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5172712"/>
                <a:ext cx="8269941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4652682" y="5999224"/>
            <a:ext cx="1048870" cy="0"/>
          </a:xfrm>
          <a:prstGeom prst="line">
            <a:avLst/>
          </a:prstGeom>
          <a:ln w="38100">
            <a:solidFill>
              <a:srgbClr val="008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512856" y="5990260"/>
            <a:ext cx="1048870" cy="0"/>
          </a:xfrm>
          <a:prstGeom prst="line">
            <a:avLst/>
          </a:prstGeom>
          <a:ln w="38100"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451846" y="5984015"/>
                <a:ext cx="82699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		 </a:t>
                </a:r>
                <a:r>
                  <a:rPr lang="en-US" sz="36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</m:oMath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846" y="5984015"/>
                <a:ext cx="8269941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692917" y="5173658"/>
                <a:ext cx="82699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r>
                  <a:rPr lang="en-US" sz="48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 		  </a:t>
                </a:r>
                <a:r>
                  <a:rPr lang="en-US" sz="3000" b="1" dirty="0" smtClean="0">
                    <a:solidFill>
                      <a:srgbClr val="00206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US" sz="48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𝟔𝟕</m:t>
                    </m:r>
                    <m:r>
                      <a:rPr lang="en-US" sz="4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en-US" sz="4800" b="1" dirty="0" smtClean="0">
                  <a:solidFill>
                    <a:srgbClr val="FF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917" y="5173658"/>
                <a:ext cx="8269941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4449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7000"/>
    </mc:Choice>
    <mc:Fallback>
      <p:transition advClick="0" advTm="2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5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68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50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7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500"/>
                            </p:stCondLst>
                            <p:childTnLst>
                              <p:par>
                                <p:cTn id="84" presetID="42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7" grpId="2"/>
      <p:bldP spid="11" grpId="0"/>
      <p:bldP spid="11" grpId="1"/>
      <p:bldP spid="11" grpId="2"/>
      <p:bldP spid="12" grpId="0"/>
      <p:bldP spid="12" grpId="1"/>
      <p:bldP spid="16" grpId="0"/>
      <p:bldP spid="16" grpId="1" build="allAtOnce"/>
      <p:bldP spid="1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443756"/>
            <a:ext cx="103004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 steps in cross multiplying can be found in an easier method we call “The Fish.”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102659" y="3594845"/>
                <a:ext cx="9937376" cy="1543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𝟏𝟕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659" y="3594845"/>
                <a:ext cx="9937376" cy="15437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149222" y="4403911"/>
                <a:ext cx="229061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𝟔𝟏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222" y="4403911"/>
                <a:ext cx="2290614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26141" y="435640"/>
            <a:ext cx="110984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Fish is easy to put into a calculator and quickly solves complex proportions.  Just remember, “multiply-divide-equals.”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6141" y="443679"/>
            <a:ext cx="11098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on the side with the variable, but not at the variable. 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0283" y="448178"/>
            <a:ext cx="11098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diagonally across the equal sign.  17 x 9.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5271247" y="3953435"/>
            <a:ext cx="1680882" cy="900953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90283" y="429525"/>
            <a:ext cx="11098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vertically, straight up or down.  17 x 9 ÷ 2.5</a:t>
            </a:r>
            <a:endParaRPr lang="en-US" sz="4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7518" y="430724"/>
            <a:ext cx="110984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draw a diagonal line and push the enter, or </a:t>
            </a:r>
            <a:r>
              <a:rPr lang="en-US" sz="4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lang="en-US" sz="4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key.  17 x 9 ÷ 2.5 = </a:t>
            </a:r>
            <a:r>
              <a:rPr lang="en-US" sz="48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8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5271247" y="3953435"/>
            <a:ext cx="0" cy="900953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57800" y="3966882"/>
            <a:ext cx="1680882" cy="900953"/>
          </a:xfrm>
          <a:prstGeom prst="line">
            <a:avLst/>
          </a:prstGeom>
          <a:ln w="571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151106" y="5540188"/>
            <a:ext cx="274320" cy="2743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425426" y="5960013"/>
            <a:ext cx="365760" cy="36576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425426" y="5163221"/>
            <a:ext cx="182880" cy="18288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52000"/>
    </mc:Choice>
    <mc:Fallback>
      <p:transition advClick="0" advTm="5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1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250"/>
                            </p:stCondLst>
                            <p:childTnLst>
                              <p:par>
                                <p:cTn id="14" presetID="10" presetClass="exit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1" nodeType="with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1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9750"/>
                            </p:stCondLst>
                            <p:childTnLst>
                              <p:par>
                                <p:cTn id="32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75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1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8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9000"/>
                            </p:stCondLst>
                            <p:childTnLst>
                              <p:par>
                                <p:cTn id="51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1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250"/>
                            </p:stCondLst>
                            <p:childTnLst>
                              <p:par>
                                <p:cTn id="6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25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225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7 L -0.08476 0.0669 C -0.1039 0.08102 -0.11458 0.10208 -0.11458 0.12407 C -0.11458 0.14907 -0.1039 0.16898 -0.08476 0.1831 L -1.875E-6 0.25 " pathEditMode="relative" rAng="0" ptsTypes="AAAAA">
                                      <p:cBhvr>
                                        <p:cTn id="74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125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08476 0.0669 C -0.1039 0.08102 -0.11458 0.10208 -0.11458 0.12407 C -0.11458 0.14907 -0.1039 0.16898 -0.08476 0.1831 L -1.66667E-6 0.25 " pathEditMode="relative" rAng="0" ptsTypes="AAAAA">
                                      <p:cBhvr>
                                        <p:cTn id="76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1250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5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48148E-6 L -0.08477 0.0669 C -0.10391 0.08102 -0.11458 0.10208 -0.11458 0.12408 C -0.11458 0.14908 -0.10391 0.16898 -0.08477 0.1831 L -2.08333E-7 0.25 " pathEditMode="relative" rAng="0" ptsTypes="AAAAA">
                                      <p:cBhvr>
                                        <p:cTn id="7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29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250"/>
                            </p:stCondLst>
                            <p:childTnLst>
                              <p:par>
                                <p:cTn id="8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75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3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3" grpId="0"/>
      <p:bldP spid="33" grpId="1"/>
      <p:bldP spid="34" grpId="0"/>
      <p:bldP spid="34" grpId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2" animBg="1"/>
      <p:bldP spid="60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4">
                <a:lumMod val="20000"/>
                <a:lumOff val="8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375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try.</a:t>
            </a:r>
            <a:endParaRPr lang="en-US" sz="48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57192" y="1925879"/>
                <a:ext cx="2750115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𝟏𝟓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92" y="1925879"/>
                <a:ext cx="2750115" cy="14800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84085" y="4194462"/>
                <a:ext cx="2750115" cy="1495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𝟏𝟑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85" y="4194462"/>
                <a:ext cx="2750115" cy="149508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778117" y="1925878"/>
                <a:ext cx="2750115" cy="14800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𝟏𝟏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117" y="1925878"/>
                <a:ext cx="2750115" cy="14800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691466" y="1925877"/>
                <a:ext cx="2750115" cy="1480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66" y="1925877"/>
                <a:ext cx="2750115" cy="14803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719918" y="4194461"/>
                <a:ext cx="2848656" cy="1473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𝒆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𝟕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𝟏𝟏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918" y="4194461"/>
                <a:ext cx="2848656" cy="14734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8691465" y="4194460"/>
                <a:ext cx="2750115" cy="1609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</m:den>
                      </m:f>
                      <m:r>
                        <a:rPr lang="en-US" sz="4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4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𝟏𝟕</m:t>
                          </m:r>
                        </m:den>
                      </m:f>
                    </m:oMath>
                  </m:oMathPara>
                </a14:m>
                <a:endParaRPr lang="en-US" sz="4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1465" y="4194460"/>
                <a:ext cx="2750115" cy="16096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21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134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Pelkie, Daren</dc:creator>
  <cp:lastModifiedBy>Pelkie, Daren</cp:lastModifiedBy>
  <cp:revision>28</cp:revision>
  <dcterms:created xsi:type="dcterms:W3CDTF">2019-07-02T21:40:10Z</dcterms:created>
  <dcterms:modified xsi:type="dcterms:W3CDTF">2019-07-03T12:59:47Z</dcterms:modified>
</cp:coreProperties>
</file>