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1" r:id="rId2"/>
    <p:sldId id="282" r:id="rId3"/>
    <p:sldId id="299" r:id="rId4"/>
    <p:sldId id="294" r:id="rId5"/>
    <p:sldId id="301" r:id="rId6"/>
    <p:sldId id="285" r:id="rId7"/>
    <p:sldId id="300" r:id="rId8"/>
    <p:sldId id="297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8B00"/>
    <a:srgbClr val="008000"/>
    <a:srgbClr val="660066"/>
    <a:srgbClr val="663300"/>
    <a:srgbClr val="003300"/>
    <a:srgbClr val="FFCCFF"/>
    <a:srgbClr val="FF66CC"/>
    <a:srgbClr val="CC9900"/>
    <a:srgbClr val="FFFF99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>
      <p:cViewPr varScale="1">
        <p:scale>
          <a:sx n="67" d="100"/>
          <a:sy n="67" d="100"/>
        </p:scale>
        <p:origin x="1284" y="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3176C-2CFF-4A7B-A550-078C37A8E1D7}" type="datetimeFigureOut">
              <a:rPr lang="en-US" smtClean="0"/>
              <a:t>6/16/2023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B91F8-2AC3-4526-91B0-0BAFE64FAE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1656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3176C-2CFF-4A7B-A550-078C37A8E1D7}" type="datetimeFigureOut">
              <a:rPr lang="en-US" smtClean="0"/>
              <a:t>6/16/2023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B91F8-2AC3-4526-91B0-0BAFE64FAE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766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3176C-2CFF-4A7B-A550-078C37A8E1D7}" type="datetimeFigureOut">
              <a:rPr lang="en-US" smtClean="0"/>
              <a:t>6/16/2023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B91F8-2AC3-4526-91B0-0BAFE64FAE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6483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3176C-2CFF-4A7B-A550-078C37A8E1D7}" type="datetimeFigureOut">
              <a:rPr lang="en-US" smtClean="0"/>
              <a:t>6/16/2023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B91F8-2AC3-4526-91B0-0BAFE64FAE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8223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3176C-2CFF-4A7B-A550-078C37A8E1D7}" type="datetimeFigureOut">
              <a:rPr lang="en-US" smtClean="0"/>
              <a:t>6/16/2023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B91F8-2AC3-4526-91B0-0BAFE64FAE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5381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3176C-2CFF-4A7B-A550-078C37A8E1D7}" type="datetimeFigureOut">
              <a:rPr lang="en-US" smtClean="0"/>
              <a:t>6/16/2023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B91F8-2AC3-4526-91B0-0BAFE64FAE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3452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3176C-2CFF-4A7B-A550-078C37A8E1D7}" type="datetimeFigureOut">
              <a:rPr lang="en-US" smtClean="0"/>
              <a:t>6/16/2023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B91F8-2AC3-4526-91B0-0BAFE64FAE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29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3176C-2CFF-4A7B-A550-078C37A8E1D7}" type="datetimeFigureOut">
              <a:rPr lang="en-US" smtClean="0"/>
              <a:t>6/16/2023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B91F8-2AC3-4526-91B0-0BAFE64FAE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0063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3176C-2CFF-4A7B-A550-078C37A8E1D7}" type="datetimeFigureOut">
              <a:rPr lang="en-US" smtClean="0"/>
              <a:t>6/16/2023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B91F8-2AC3-4526-91B0-0BAFE64FAE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8689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3176C-2CFF-4A7B-A550-078C37A8E1D7}" type="datetimeFigureOut">
              <a:rPr lang="en-US" smtClean="0"/>
              <a:t>6/16/2023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B91F8-2AC3-4526-91B0-0BAFE64FAE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1191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3176C-2CFF-4A7B-A550-078C37A8E1D7}" type="datetimeFigureOut">
              <a:rPr lang="en-US" smtClean="0"/>
              <a:t>6/16/2023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B91F8-2AC3-4526-91B0-0BAFE64FAE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5149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63176C-2CFF-4A7B-A550-078C37A8E1D7}" type="datetimeFigureOut">
              <a:rPr lang="en-US" smtClean="0"/>
              <a:t>6/16/2023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AB91F8-2AC3-4526-91B0-0BAFE64FAE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4688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hyperlink" Target="#yss"/><Relationship Id="rId2" Type="http://schemas.openxmlformats.org/officeDocument/2006/relationships/hyperlink" Target="http://www.envisionscienceacademy.com/home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gif"/><Relationship Id="rId5" Type="http://schemas.openxmlformats.org/officeDocument/2006/relationships/hyperlink" Target="https://www.facebook.com/pages/Envision-Science-Academy/326000610847208" TargetMode="Externa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envisionscienceacademy.com/yahoo_site_admin/assets/images/Envision_Name.6205449_logo.PN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588" y="-4021138"/>
            <a:ext cx="1447800" cy="514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http://www.envisionscienceacademy.com/yahoo_site_admin/assets/images/scarlet_background.6203612_logo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588" y="-2921000"/>
            <a:ext cx="6867525" cy="257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Facebook">
            <a:hlinkClick r:id="rId5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6688" y="-1820863"/>
            <a:ext cx="1524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lick to open the About menu">
            <a:hlinkClick r:id="rId7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150" y="-1439863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lick to open the School Info menu">
            <a:hlinkClick r:id="rId7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063" y="-893763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945302" y="1077742"/>
            <a:ext cx="4495800" cy="258532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/>
            <a:r>
              <a:rPr lang="en-US" sz="5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Special</a:t>
            </a:r>
          </a:p>
          <a:p>
            <a:pPr algn="ctr"/>
            <a:r>
              <a:rPr lang="en-US" sz="5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Graphs of</a:t>
            </a:r>
          </a:p>
          <a:p>
            <a:pPr algn="ctr"/>
            <a:r>
              <a:rPr lang="en-US" sz="5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Inequalities</a:t>
            </a:r>
          </a:p>
        </p:txBody>
      </p:sp>
    </p:spTree>
    <p:extLst>
      <p:ext uri="{BB962C8B-B14F-4D97-AF65-F5344CB8AC3E}">
        <p14:creationId xmlns:p14="http://schemas.microsoft.com/office/powerpoint/2010/main" val="2297744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5000"/>
    </mc:Choice>
    <mc:Fallback>
      <p:transition spd="slow" advClick="0" advTm="5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990600"/>
            <a:ext cx="7848600" cy="193899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/>
            <a:r>
              <a:rPr lang="en-US" sz="4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Let’s look at the graph of </a:t>
            </a:r>
          </a:p>
          <a:p>
            <a:pPr algn="ctr"/>
            <a:r>
              <a:rPr lang="en-US" sz="4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 the numbers between </a:t>
            </a:r>
          </a:p>
          <a:p>
            <a:pPr algn="ctr"/>
            <a:r>
              <a:rPr lang="en-US" sz="4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-- and including -- 3 and 8.  </a:t>
            </a:r>
          </a:p>
        </p:txBody>
      </p:sp>
      <p:grpSp>
        <p:nvGrpSpPr>
          <p:cNvPr id="25" name="Group 24"/>
          <p:cNvGrpSpPr/>
          <p:nvPr/>
        </p:nvGrpSpPr>
        <p:grpSpPr>
          <a:xfrm>
            <a:off x="1219200" y="5861877"/>
            <a:ext cx="6400800" cy="310323"/>
            <a:chOff x="1219200" y="3568432"/>
            <a:chExt cx="6400800" cy="310323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2862044" y="3573011"/>
              <a:ext cx="0" cy="304800"/>
            </a:xfrm>
            <a:prstGeom prst="line">
              <a:avLst/>
            </a:prstGeom>
            <a:ln w="5715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3378666" y="3572067"/>
              <a:ext cx="0" cy="304800"/>
            </a:xfrm>
            <a:prstGeom prst="line">
              <a:avLst/>
            </a:prstGeom>
            <a:ln w="5715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3903677" y="3573011"/>
              <a:ext cx="0" cy="304800"/>
            </a:xfrm>
            <a:prstGeom prst="line">
              <a:avLst/>
            </a:prstGeom>
            <a:ln w="5715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4419600" y="3573011"/>
              <a:ext cx="0" cy="304800"/>
            </a:xfrm>
            <a:prstGeom prst="line">
              <a:avLst/>
            </a:prstGeom>
            <a:ln w="5715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4944611" y="3573955"/>
              <a:ext cx="0" cy="304800"/>
            </a:xfrm>
            <a:prstGeom prst="line">
              <a:avLst/>
            </a:prstGeom>
            <a:ln w="5715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7002011" y="3570145"/>
              <a:ext cx="0" cy="304800"/>
            </a:xfrm>
            <a:prstGeom prst="line">
              <a:avLst/>
            </a:prstGeom>
            <a:ln w="5715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5445155" y="3568432"/>
              <a:ext cx="0" cy="304800"/>
            </a:xfrm>
            <a:prstGeom prst="line">
              <a:avLst/>
            </a:prstGeom>
            <a:ln w="5715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5961777" y="3568432"/>
              <a:ext cx="0" cy="304800"/>
            </a:xfrm>
            <a:prstGeom prst="line">
              <a:avLst/>
            </a:prstGeom>
            <a:ln w="5715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1828800" y="3570145"/>
              <a:ext cx="0" cy="304800"/>
            </a:xfrm>
            <a:prstGeom prst="line">
              <a:avLst/>
            </a:prstGeom>
            <a:ln w="5715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2337033" y="3570145"/>
              <a:ext cx="0" cy="304800"/>
            </a:xfrm>
            <a:prstGeom prst="line">
              <a:avLst/>
            </a:prstGeom>
            <a:ln w="5715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6486088" y="3569446"/>
              <a:ext cx="0" cy="304800"/>
            </a:xfrm>
            <a:prstGeom prst="line">
              <a:avLst/>
            </a:prstGeom>
            <a:ln w="5715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Arrow Connector 5"/>
            <p:cNvCxnSpPr/>
            <p:nvPr/>
          </p:nvCxnSpPr>
          <p:spPr>
            <a:xfrm>
              <a:off x="1219200" y="3725411"/>
              <a:ext cx="6400800" cy="0"/>
            </a:xfrm>
            <a:prstGeom prst="straightConnector1">
              <a:avLst/>
            </a:prstGeom>
            <a:ln w="76200">
              <a:solidFill>
                <a:srgbClr val="002060"/>
              </a:solidFill>
              <a:headEnd type="arrow" w="med" len="sm"/>
              <a:tailEnd type="arrow" w="med" len="sm"/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TextBox 23"/>
          <p:cNvSpPr txBox="1"/>
          <p:nvPr/>
        </p:nvSpPr>
        <p:spPr>
          <a:xfrm>
            <a:off x="1600200" y="5112845"/>
            <a:ext cx="6172200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r>
              <a:rPr lang="en-US" sz="4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 </a:t>
            </a:r>
            <a:r>
              <a:rPr lang="en-US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4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2     4    </a:t>
            </a:r>
            <a:r>
              <a:rPr lang="en-US" sz="3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4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   </a:t>
            </a:r>
            <a:r>
              <a:rPr lang="en-US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4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8   </a:t>
            </a:r>
            <a:r>
              <a:rPr lang="en-US" sz="3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4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  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09600" y="986337"/>
            <a:ext cx="7848600" cy="193899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/>
            <a:r>
              <a:rPr lang="en-US" sz="4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includes numbers greater than or equal to 3, which we can write as </a:t>
            </a:r>
            <a:r>
              <a:rPr lang="en-US" sz="40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n-US" sz="4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u="sng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  <a:r>
              <a:rPr lang="en-US" sz="4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3.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09600" y="990600"/>
            <a:ext cx="7848600" cy="193899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/>
            <a:r>
              <a:rPr lang="en-US" sz="4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</a:t>
            </a:r>
            <a:r>
              <a:rPr lang="en-US" sz="40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n-US" sz="4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is greater than or equal </a:t>
            </a:r>
          </a:p>
          <a:p>
            <a:pPr algn="ctr"/>
            <a:r>
              <a:rPr lang="en-US" sz="4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3, we can also say 3 is </a:t>
            </a:r>
          </a:p>
          <a:p>
            <a:pPr algn="ctr"/>
            <a:r>
              <a:rPr lang="en-US" sz="4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less than or equal to </a:t>
            </a:r>
            <a:r>
              <a:rPr lang="en-US" sz="40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n-US" sz="4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447800" y="4016514"/>
            <a:ext cx="1727433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/>
            <a:r>
              <a:rPr lang="en-US" sz="4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</a:t>
            </a:r>
            <a:r>
              <a:rPr lang="en-US" sz="4000" b="1" u="sng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</a:t>
            </a:r>
            <a:r>
              <a:rPr lang="en-US" sz="4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endParaRPr lang="en-US" sz="40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09600" y="978463"/>
            <a:ext cx="7848600" cy="132343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/>
            <a:r>
              <a:rPr lang="en-US" sz="4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Also included are values of </a:t>
            </a:r>
            <a:r>
              <a:rPr lang="en-US" sz="40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n-US" sz="4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that are less than or equal to 8.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686506" y="3994204"/>
            <a:ext cx="1727433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/>
            <a:r>
              <a:rPr lang="en-US" sz="40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 </a:t>
            </a:r>
            <a:r>
              <a:rPr lang="en-US" sz="4000" b="1" u="sng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</a:t>
            </a:r>
            <a:r>
              <a:rPr lang="en-US" sz="4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8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762000" y="990600"/>
            <a:ext cx="7848600" cy="193899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/>
            <a:r>
              <a:rPr lang="en-US" sz="4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Algebraically, these two inequalities are combined to form “an </a:t>
            </a:r>
            <a:r>
              <a:rPr lang="en-US" sz="40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n-US" sz="4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sandwich.”</a:t>
            </a:r>
          </a:p>
        </p:txBody>
      </p:sp>
    </p:spTree>
    <p:extLst>
      <p:ext uri="{BB962C8B-B14F-4D97-AF65-F5344CB8AC3E}">
        <p14:creationId xmlns:p14="http://schemas.microsoft.com/office/powerpoint/2010/main" val="1175559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42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000"/>
                            </p:stCondLst>
                            <p:childTnLst>
                              <p:par>
                                <p:cTn id="69" presetID="63" presetClass="path" presetSubtype="0" accel="50000" decel="50000" fill="hold" grpId="1" nodeType="after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2.22222E-6 -0.00116 L 0.14722 0.00231 " pathEditMode="relative" rAng="0" ptsTypes="AA">
                                      <p:cBhvr>
                                        <p:cTn id="70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361" y="1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5000"/>
                            </p:stCondLst>
                            <p:childTnLst>
                              <p:par>
                                <p:cTn id="72" presetID="35" presetClass="path" presetSubtype="0" accel="50000" decel="5000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5.55556E-7 0.00116 L -0.22222 0.00555 " pathEditMode="relative" rAng="0" ptsTypes="AA">
                                      <p:cBhvr>
                                        <p:cTn id="73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111" y="2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18" grpId="0"/>
      <p:bldP spid="18" grpId="1"/>
      <p:bldP spid="20" grpId="0"/>
      <p:bldP spid="20" grpId="1"/>
      <p:bldP spid="21" grpId="0"/>
      <p:bldP spid="21" grpId="1"/>
      <p:bldP spid="22" grpId="0"/>
      <p:bldP spid="22" grpId="1"/>
      <p:bldP spid="23" grpId="0"/>
      <p:bldP spid="23" grpId="1"/>
      <p:bldP spid="27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1219200" y="5861877"/>
            <a:ext cx="6400800" cy="310323"/>
            <a:chOff x="1219200" y="3568432"/>
            <a:chExt cx="6400800" cy="310323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2862044" y="3573011"/>
              <a:ext cx="0" cy="304800"/>
            </a:xfrm>
            <a:prstGeom prst="line">
              <a:avLst/>
            </a:prstGeom>
            <a:ln w="5715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3378666" y="3572067"/>
              <a:ext cx="0" cy="304800"/>
            </a:xfrm>
            <a:prstGeom prst="line">
              <a:avLst/>
            </a:prstGeom>
            <a:ln w="5715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3903677" y="3573011"/>
              <a:ext cx="0" cy="304800"/>
            </a:xfrm>
            <a:prstGeom prst="line">
              <a:avLst/>
            </a:prstGeom>
            <a:ln w="5715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4419600" y="3573011"/>
              <a:ext cx="0" cy="304800"/>
            </a:xfrm>
            <a:prstGeom prst="line">
              <a:avLst/>
            </a:prstGeom>
            <a:ln w="5715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4944611" y="3573955"/>
              <a:ext cx="0" cy="304800"/>
            </a:xfrm>
            <a:prstGeom prst="line">
              <a:avLst/>
            </a:prstGeom>
            <a:ln w="5715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7002011" y="3570145"/>
              <a:ext cx="0" cy="304800"/>
            </a:xfrm>
            <a:prstGeom prst="line">
              <a:avLst/>
            </a:prstGeom>
            <a:ln w="5715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5445155" y="3568432"/>
              <a:ext cx="0" cy="304800"/>
            </a:xfrm>
            <a:prstGeom prst="line">
              <a:avLst/>
            </a:prstGeom>
            <a:ln w="5715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5961777" y="3568432"/>
              <a:ext cx="0" cy="304800"/>
            </a:xfrm>
            <a:prstGeom prst="line">
              <a:avLst/>
            </a:prstGeom>
            <a:ln w="5715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1828800" y="3570145"/>
              <a:ext cx="0" cy="304800"/>
            </a:xfrm>
            <a:prstGeom prst="line">
              <a:avLst/>
            </a:prstGeom>
            <a:ln w="5715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2337033" y="3570145"/>
              <a:ext cx="0" cy="304800"/>
            </a:xfrm>
            <a:prstGeom prst="line">
              <a:avLst/>
            </a:prstGeom>
            <a:ln w="5715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6486088" y="3569446"/>
              <a:ext cx="0" cy="304800"/>
            </a:xfrm>
            <a:prstGeom prst="line">
              <a:avLst/>
            </a:prstGeom>
            <a:ln w="5715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Arrow Connector 5"/>
            <p:cNvCxnSpPr/>
            <p:nvPr/>
          </p:nvCxnSpPr>
          <p:spPr>
            <a:xfrm>
              <a:off x="1219200" y="3725411"/>
              <a:ext cx="6400800" cy="0"/>
            </a:xfrm>
            <a:prstGeom prst="straightConnector1">
              <a:avLst/>
            </a:prstGeom>
            <a:ln w="76200">
              <a:solidFill>
                <a:srgbClr val="002060"/>
              </a:solidFill>
              <a:headEnd type="arrow" w="med" len="sm"/>
              <a:tailEnd type="arrow" w="med" len="sm"/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TextBox 23"/>
          <p:cNvSpPr txBox="1"/>
          <p:nvPr/>
        </p:nvSpPr>
        <p:spPr>
          <a:xfrm>
            <a:off x="1600200" y="5112845"/>
            <a:ext cx="6172200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r>
              <a:rPr lang="en-US" sz="4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 </a:t>
            </a:r>
            <a:r>
              <a:rPr lang="en-US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4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2     4    </a:t>
            </a:r>
            <a:r>
              <a:rPr lang="en-US" sz="3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4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   </a:t>
            </a:r>
            <a:r>
              <a:rPr lang="en-US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4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8   </a:t>
            </a:r>
            <a:r>
              <a:rPr lang="en-US" sz="3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4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  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09600" y="978463"/>
            <a:ext cx="7848600" cy="132343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/>
            <a:r>
              <a:rPr lang="en-US" sz="4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graph this inequality, we put circles on both numbers.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2651098" y="4032416"/>
            <a:ext cx="2895600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/>
            <a:r>
              <a:rPr lang="en-US" sz="4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</a:t>
            </a:r>
            <a:r>
              <a:rPr lang="en-US" sz="4000" b="1" u="sng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</a:t>
            </a:r>
            <a:r>
              <a:rPr lang="en-US" sz="4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n-US" sz="4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u="sng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</a:t>
            </a:r>
            <a:r>
              <a:rPr lang="en-US" sz="4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8</a:t>
            </a:r>
          </a:p>
        </p:txBody>
      </p:sp>
      <p:sp>
        <p:nvSpPr>
          <p:cNvPr id="26" name="Oval 25"/>
          <p:cNvSpPr/>
          <p:nvPr/>
        </p:nvSpPr>
        <p:spPr>
          <a:xfrm>
            <a:off x="5793994" y="5844398"/>
            <a:ext cx="339755" cy="339755"/>
          </a:xfrm>
          <a:prstGeom prst="ellipse">
            <a:avLst/>
          </a:prstGeom>
          <a:noFill/>
          <a:ln w="76200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3210907" y="5844399"/>
            <a:ext cx="339755" cy="339755"/>
          </a:xfrm>
          <a:prstGeom prst="ellipse">
            <a:avLst/>
          </a:prstGeom>
          <a:noFill/>
          <a:ln w="76200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609600" y="2362200"/>
            <a:ext cx="6629400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/>
            <a:r>
              <a:rPr lang="en-US" sz="4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we fill in the circles?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7162800" y="2362200"/>
            <a:ext cx="1219200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/>
            <a:r>
              <a:rPr lang="en-US" sz="4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Yes.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609600" y="3200400"/>
            <a:ext cx="6629400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/>
            <a:r>
              <a:rPr lang="en-US" sz="4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Fill in the space between.</a:t>
            </a:r>
          </a:p>
        </p:txBody>
      </p:sp>
      <p:sp>
        <p:nvSpPr>
          <p:cNvPr id="3" name="Rectangle 2"/>
          <p:cNvSpPr/>
          <p:nvPr/>
        </p:nvSpPr>
        <p:spPr>
          <a:xfrm>
            <a:off x="3378666" y="5919747"/>
            <a:ext cx="2583111" cy="212698"/>
          </a:xfrm>
          <a:prstGeom prst="rect">
            <a:avLst/>
          </a:prstGeom>
          <a:solidFill>
            <a:srgbClr val="C00000"/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5800288" y="5826922"/>
            <a:ext cx="339755" cy="339755"/>
          </a:xfrm>
          <a:prstGeom prst="ellipse">
            <a:avLst/>
          </a:prstGeom>
          <a:solidFill>
            <a:srgbClr val="C00000"/>
          </a:solidFill>
          <a:ln w="76200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3199002" y="5826921"/>
            <a:ext cx="339755" cy="339755"/>
          </a:xfrm>
          <a:prstGeom prst="ellipse">
            <a:avLst/>
          </a:prstGeom>
          <a:solidFill>
            <a:srgbClr val="C00000"/>
          </a:solidFill>
          <a:ln w="76200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892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"/>
                            </p:stCondLst>
                            <p:childTnLst>
                              <p:par>
                                <p:cTn id="49" presetID="16" presetClass="entr" presetSubtype="37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1" dur="1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6" grpId="0" animBg="1"/>
      <p:bldP spid="28" grpId="0" animBg="1"/>
      <p:bldP spid="29" grpId="0"/>
      <p:bldP spid="30" grpId="0"/>
      <p:bldP spid="33" grpId="0"/>
      <p:bldP spid="3" grpId="0" animBg="1"/>
      <p:bldP spid="32" grpId="0" animBg="1"/>
      <p:bldP spid="3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457200"/>
            <a:ext cx="8153400" cy="132343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/>
            <a:r>
              <a:rPr lang="en-US" sz="4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is different about this inequality? How do we graph it?</a:t>
            </a:r>
          </a:p>
        </p:txBody>
      </p:sp>
      <p:grpSp>
        <p:nvGrpSpPr>
          <p:cNvPr id="25" name="Group 24"/>
          <p:cNvGrpSpPr/>
          <p:nvPr/>
        </p:nvGrpSpPr>
        <p:grpSpPr>
          <a:xfrm>
            <a:off x="1219200" y="3874945"/>
            <a:ext cx="6400800" cy="313944"/>
            <a:chOff x="1219200" y="3570145"/>
            <a:chExt cx="6400800" cy="313944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2862044" y="3573011"/>
              <a:ext cx="0" cy="304800"/>
            </a:xfrm>
            <a:prstGeom prst="line">
              <a:avLst/>
            </a:prstGeom>
            <a:ln w="5715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3378666" y="3572067"/>
              <a:ext cx="0" cy="304800"/>
            </a:xfrm>
            <a:prstGeom prst="line">
              <a:avLst/>
            </a:prstGeom>
            <a:ln w="5715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3903677" y="3573011"/>
              <a:ext cx="0" cy="304800"/>
            </a:xfrm>
            <a:prstGeom prst="line">
              <a:avLst/>
            </a:prstGeom>
            <a:ln w="5715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4419600" y="3573011"/>
              <a:ext cx="0" cy="304800"/>
            </a:xfrm>
            <a:prstGeom prst="line">
              <a:avLst/>
            </a:prstGeom>
            <a:ln w="5715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4944611" y="3573955"/>
              <a:ext cx="0" cy="304800"/>
            </a:xfrm>
            <a:prstGeom prst="line">
              <a:avLst/>
            </a:prstGeom>
            <a:ln w="5715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7002011" y="3579289"/>
              <a:ext cx="0" cy="304800"/>
            </a:xfrm>
            <a:prstGeom prst="line">
              <a:avLst/>
            </a:prstGeom>
            <a:ln w="5715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5445155" y="3577576"/>
              <a:ext cx="0" cy="304800"/>
            </a:xfrm>
            <a:prstGeom prst="line">
              <a:avLst/>
            </a:prstGeom>
            <a:ln w="5715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5961777" y="3577576"/>
              <a:ext cx="0" cy="304800"/>
            </a:xfrm>
            <a:prstGeom prst="line">
              <a:avLst/>
            </a:prstGeom>
            <a:ln w="5715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1828800" y="3570145"/>
              <a:ext cx="0" cy="304800"/>
            </a:xfrm>
            <a:prstGeom prst="line">
              <a:avLst/>
            </a:prstGeom>
            <a:ln w="5715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2337033" y="3570145"/>
              <a:ext cx="0" cy="304800"/>
            </a:xfrm>
            <a:prstGeom prst="line">
              <a:avLst/>
            </a:prstGeom>
            <a:ln w="5715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6486088" y="3578590"/>
              <a:ext cx="0" cy="304800"/>
            </a:xfrm>
            <a:prstGeom prst="line">
              <a:avLst/>
            </a:prstGeom>
            <a:ln w="5715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Arrow Connector 5"/>
            <p:cNvCxnSpPr/>
            <p:nvPr/>
          </p:nvCxnSpPr>
          <p:spPr>
            <a:xfrm>
              <a:off x="1219200" y="3725411"/>
              <a:ext cx="6400800" cy="0"/>
            </a:xfrm>
            <a:prstGeom prst="straightConnector1">
              <a:avLst/>
            </a:prstGeom>
            <a:ln w="76200">
              <a:solidFill>
                <a:srgbClr val="002060"/>
              </a:solidFill>
              <a:headEnd type="arrow" w="med" len="sm"/>
              <a:tailEnd type="arrow" w="med" len="sm"/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TextBox 23"/>
          <p:cNvSpPr txBox="1"/>
          <p:nvPr/>
        </p:nvSpPr>
        <p:spPr>
          <a:xfrm>
            <a:off x="1627632" y="3124200"/>
            <a:ext cx="6096000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r>
              <a:rPr lang="en-US" sz="4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-4    -2     0 </a:t>
            </a:r>
            <a:r>
              <a:rPr lang="en-US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4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2     4</a:t>
            </a:r>
          </a:p>
        </p:txBody>
      </p:sp>
      <p:sp>
        <p:nvSpPr>
          <p:cNvPr id="3" name="Oval 2"/>
          <p:cNvSpPr/>
          <p:nvPr/>
        </p:nvSpPr>
        <p:spPr>
          <a:xfrm>
            <a:off x="5283800" y="3851245"/>
            <a:ext cx="339755" cy="339755"/>
          </a:xfrm>
          <a:prstGeom prst="ellipse">
            <a:avLst/>
          </a:prstGeom>
          <a:noFill/>
          <a:ln w="76200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2592324" y="2035314"/>
            <a:ext cx="3503676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/>
            <a:r>
              <a:rPr lang="en-US" sz="4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-3</a:t>
            </a:r>
            <a:r>
              <a:rPr lang="en-US" sz="40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&lt; x</a:t>
            </a:r>
            <a:r>
              <a:rPr lang="en-US" sz="4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u="sng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</a:t>
            </a:r>
            <a:r>
              <a:rPr lang="en-US" sz="4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</a:t>
            </a:r>
          </a:p>
        </p:txBody>
      </p:sp>
      <p:grpSp>
        <p:nvGrpSpPr>
          <p:cNvPr id="31" name="Group 30"/>
          <p:cNvGrpSpPr/>
          <p:nvPr/>
        </p:nvGrpSpPr>
        <p:grpSpPr>
          <a:xfrm>
            <a:off x="1217676" y="6237145"/>
            <a:ext cx="6400800" cy="313944"/>
            <a:chOff x="1219200" y="3570145"/>
            <a:chExt cx="6400800" cy="313944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2862044" y="3573011"/>
              <a:ext cx="0" cy="304800"/>
            </a:xfrm>
            <a:prstGeom prst="line">
              <a:avLst/>
            </a:prstGeom>
            <a:ln w="5715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3378666" y="3572067"/>
              <a:ext cx="0" cy="304800"/>
            </a:xfrm>
            <a:prstGeom prst="line">
              <a:avLst/>
            </a:prstGeom>
            <a:ln w="5715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3903677" y="3573011"/>
              <a:ext cx="0" cy="304800"/>
            </a:xfrm>
            <a:prstGeom prst="line">
              <a:avLst/>
            </a:prstGeom>
            <a:ln w="5715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>
              <a:off x="4419600" y="3573011"/>
              <a:ext cx="0" cy="304800"/>
            </a:xfrm>
            <a:prstGeom prst="line">
              <a:avLst/>
            </a:prstGeom>
            <a:ln w="5715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>
              <a:off x="4944611" y="3573955"/>
              <a:ext cx="0" cy="304800"/>
            </a:xfrm>
            <a:prstGeom prst="line">
              <a:avLst/>
            </a:prstGeom>
            <a:ln w="5715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>
              <a:off x="7002011" y="3579289"/>
              <a:ext cx="0" cy="304800"/>
            </a:xfrm>
            <a:prstGeom prst="line">
              <a:avLst/>
            </a:prstGeom>
            <a:ln w="5715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>
              <a:off x="5445155" y="3577576"/>
              <a:ext cx="0" cy="304800"/>
            </a:xfrm>
            <a:prstGeom prst="line">
              <a:avLst/>
            </a:prstGeom>
            <a:ln w="5715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>
              <a:off x="5961777" y="3577576"/>
              <a:ext cx="0" cy="304800"/>
            </a:xfrm>
            <a:prstGeom prst="line">
              <a:avLst/>
            </a:prstGeom>
            <a:ln w="5715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>
              <a:off x="1828800" y="3570145"/>
              <a:ext cx="0" cy="304800"/>
            </a:xfrm>
            <a:prstGeom prst="line">
              <a:avLst/>
            </a:prstGeom>
            <a:ln w="5715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>
              <a:off x="2337033" y="3570145"/>
              <a:ext cx="0" cy="304800"/>
            </a:xfrm>
            <a:prstGeom prst="line">
              <a:avLst/>
            </a:prstGeom>
            <a:ln w="5715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>
              <a:off x="6486088" y="3578590"/>
              <a:ext cx="0" cy="304800"/>
            </a:xfrm>
            <a:prstGeom prst="line">
              <a:avLst/>
            </a:prstGeom>
            <a:ln w="5715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Arrow Connector 42"/>
            <p:cNvCxnSpPr/>
            <p:nvPr/>
          </p:nvCxnSpPr>
          <p:spPr>
            <a:xfrm>
              <a:off x="1219200" y="3725411"/>
              <a:ext cx="6400800" cy="0"/>
            </a:xfrm>
            <a:prstGeom prst="straightConnector1">
              <a:avLst/>
            </a:prstGeom>
            <a:ln w="76200">
              <a:solidFill>
                <a:srgbClr val="002060"/>
              </a:solidFill>
              <a:headEnd type="arrow" w="med" len="sm"/>
              <a:tailEnd type="arrow" w="med" len="sm"/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4" name="TextBox 43"/>
          <p:cNvSpPr txBox="1"/>
          <p:nvPr/>
        </p:nvSpPr>
        <p:spPr>
          <a:xfrm>
            <a:off x="1626108" y="5486400"/>
            <a:ext cx="6096000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r>
              <a:rPr lang="en-US" sz="4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-4    -2     0 </a:t>
            </a:r>
            <a:r>
              <a:rPr lang="en-US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4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2     4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609600" y="4648200"/>
            <a:ext cx="7962900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/>
            <a:r>
              <a:rPr lang="en-US" sz="4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-3</a:t>
            </a:r>
            <a:r>
              <a:rPr lang="en-US" sz="40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&lt; x</a:t>
            </a:r>
            <a:r>
              <a:rPr lang="en-US" sz="4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&lt; 2</a:t>
            </a:r>
          </a:p>
        </p:txBody>
      </p:sp>
      <p:sp>
        <p:nvSpPr>
          <p:cNvPr id="48" name="Oval 47"/>
          <p:cNvSpPr/>
          <p:nvPr/>
        </p:nvSpPr>
        <p:spPr>
          <a:xfrm>
            <a:off x="5284362" y="3853902"/>
            <a:ext cx="339755" cy="339755"/>
          </a:xfrm>
          <a:prstGeom prst="ellipse">
            <a:avLst/>
          </a:prstGeom>
          <a:noFill/>
          <a:ln w="76200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2701275" y="3853903"/>
            <a:ext cx="339755" cy="339755"/>
          </a:xfrm>
          <a:prstGeom prst="ellipse">
            <a:avLst/>
          </a:prstGeom>
          <a:noFill/>
          <a:ln w="76200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3022814" y="3920624"/>
            <a:ext cx="2429331" cy="246929"/>
          </a:xfrm>
          <a:prstGeom prst="rect">
            <a:avLst/>
          </a:prstGeom>
          <a:solidFill>
            <a:srgbClr val="C00000"/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5290656" y="3836426"/>
            <a:ext cx="339755" cy="339755"/>
          </a:xfrm>
          <a:prstGeom prst="ellipse">
            <a:avLst/>
          </a:prstGeom>
          <a:solidFill>
            <a:srgbClr val="C00000"/>
          </a:solidFill>
          <a:ln w="76200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2689370" y="3836425"/>
            <a:ext cx="339755" cy="339755"/>
          </a:xfrm>
          <a:prstGeom prst="ellipse">
            <a:avLst/>
          </a:prstGeom>
          <a:noFill/>
          <a:ln w="76200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5292189" y="6210787"/>
            <a:ext cx="339755" cy="339755"/>
          </a:xfrm>
          <a:prstGeom prst="ellipse">
            <a:avLst/>
          </a:prstGeom>
          <a:noFill/>
          <a:ln w="76200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5292751" y="6213444"/>
            <a:ext cx="339755" cy="339755"/>
          </a:xfrm>
          <a:prstGeom prst="ellipse">
            <a:avLst/>
          </a:prstGeom>
          <a:noFill/>
          <a:ln w="76200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2709664" y="6213445"/>
            <a:ext cx="339755" cy="339755"/>
          </a:xfrm>
          <a:prstGeom prst="ellipse">
            <a:avLst/>
          </a:prstGeom>
          <a:noFill/>
          <a:ln w="76200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/>
          <p:cNvSpPr/>
          <p:nvPr/>
        </p:nvSpPr>
        <p:spPr>
          <a:xfrm>
            <a:off x="3031203" y="6265652"/>
            <a:ext cx="2311061" cy="261444"/>
          </a:xfrm>
          <a:prstGeom prst="rect">
            <a:avLst/>
          </a:prstGeom>
          <a:solidFill>
            <a:srgbClr val="C00000"/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/>
          <p:nvPr/>
        </p:nvSpPr>
        <p:spPr>
          <a:xfrm>
            <a:off x="2697759" y="6195967"/>
            <a:ext cx="339755" cy="339755"/>
          </a:xfrm>
          <a:prstGeom prst="ellipse">
            <a:avLst/>
          </a:prstGeom>
          <a:noFill/>
          <a:ln w="76200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5299045" y="6195968"/>
            <a:ext cx="339755" cy="339755"/>
          </a:xfrm>
          <a:prstGeom prst="ellipse">
            <a:avLst/>
          </a:prstGeom>
          <a:noFill/>
          <a:ln w="76200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764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0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3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6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9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1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4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7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0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3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6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8" grpId="0"/>
      <p:bldP spid="46" grpId="0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8" grpId="0" animBg="1"/>
      <p:bldP spid="5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457200"/>
            <a:ext cx="8153400" cy="132343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/>
            <a:r>
              <a:rPr lang="en-US" sz="4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Here’s an easy way to remember when to fill in the circle: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457200" y="2721114"/>
            <a:ext cx="4038600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r>
              <a:rPr lang="en-US" sz="4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this is filled in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5782574" y="1952444"/>
            <a:ext cx="1066800" cy="193899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r>
              <a:rPr lang="en-US" sz="1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5791200" y="1905000"/>
            <a:ext cx="1066800" cy="193899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r>
              <a:rPr lang="en-US" sz="1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_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465826" y="4397514"/>
            <a:ext cx="5172974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r>
              <a:rPr lang="en-US" sz="4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Then this is filled in</a:t>
            </a:r>
          </a:p>
        </p:txBody>
      </p:sp>
      <p:sp>
        <p:nvSpPr>
          <p:cNvPr id="4" name="Oval 3"/>
          <p:cNvSpPr/>
          <p:nvPr/>
        </p:nvSpPr>
        <p:spPr>
          <a:xfrm>
            <a:off x="5782574" y="4191000"/>
            <a:ext cx="1151626" cy="1151626"/>
          </a:xfrm>
          <a:prstGeom prst="ellipse">
            <a:avLst/>
          </a:prstGeom>
          <a:noFill/>
          <a:ln w="127000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/>
          <p:nvPr/>
        </p:nvSpPr>
        <p:spPr>
          <a:xfrm>
            <a:off x="5791200" y="4191000"/>
            <a:ext cx="1151626" cy="1151626"/>
          </a:xfrm>
          <a:prstGeom prst="ellipse">
            <a:avLst/>
          </a:prstGeom>
          <a:solidFill>
            <a:srgbClr val="C00000"/>
          </a:solidFill>
          <a:ln w="127000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787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4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  <p:bldP spid="47" grpId="0"/>
      <p:bldP spid="60" grpId="0"/>
      <p:bldP spid="61" grpId="0"/>
      <p:bldP spid="4" grpId="0" animBg="1"/>
      <p:bldP spid="6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20624" y="1008440"/>
            <a:ext cx="9164623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/>
            <a:r>
              <a:rPr lang="en-US" sz="4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would you graph this point?  </a:t>
            </a:r>
          </a:p>
        </p:txBody>
      </p:sp>
      <p:grpSp>
        <p:nvGrpSpPr>
          <p:cNvPr id="25" name="Group 24"/>
          <p:cNvGrpSpPr/>
          <p:nvPr/>
        </p:nvGrpSpPr>
        <p:grpSpPr>
          <a:xfrm>
            <a:off x="1219200" y="5480877"/>
            <a:ext cx="6400800" cy="310323"/>
            <a:chOff x="1219200" y="3568432"/>
            <a:chExt cx="6400800" cy="310323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2862044" y="3573011"/>
              <a:ext cx="0" cy="304800"/>
            </a:xfrm>
            <a:prstGeom prst="line">
              <a:avLst/>
            </a:prstGeom>
            <a:ln w="5715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3378666" y="3572067"/>
              <a:ext cx="0" cy="304800"/>
            </a:xfrm>
            <a:prstGeom prst="line">
              <a:avLst/>
            </a:prstGeom>
            <a:ln w="5715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3903677" y="3573011"/>
              <a:ext cx="0" cy="304800"/>
            </a:xfrm>
            <a:prstGeom prst="line">
              <a:avLst/>
            </a:prstGeom>
            <a:ln w="5715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4419600" y="3573011"/>
              <a:ext cx="0" cy="304800"/>
            </a:xfrm>
            <a:prstGeom prst="line">
              <a:avLst/>
            </a:prstGeom>
            <a:ln w="5715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4944611" y="3573955"/>
              <a:ext cx="0" cy="304800"/>
            </a:xfrm>
            <a:prstGeom prst="line">
              <a:avLst/>
            </a:prstGeom>
            <a:ln w="5715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7002011" y="3570145"/>
              <a:ext cx="0" cy="304800"/>
            </a:xfrm>
            <a:prstGeom prst="line">
              <a:avLst/>
            </a:prstGeom>
            <a:ln w="5715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5445155" y="3568432"/>
              <a:ext cx="0" cy="304800"/>
            </a:xfrm>
            <a:prstGeom prst="line">
              <a:avLst/>
            </a:prstGeom>
            <a:ln w="5715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5961777" y="3568432"/>
              <a:ext cx="0" cy="304800"/>
            </a:xfrm>
            <a:prstGeom prst="line">
              <a:avLst/>
            </a:prstGeom>
            <a:ln w="5715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1828800" y="3570145"/>
              <a:ext cx="0" cy="304800"/>
            </a:xfrm>
            <a:prstGeom prst="line">
              <a:avLst/>
            </a:prstGeom>
            <a:ln w="5715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2337033" y="3570145"/>
              <a:ext cx="0" cy="304800"/>
            </a:xfrm>
            <a:prstGeom prst="line">
              <a:avLst/>
            </a:prstGeom>
            <a:ln w="5715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6486088" y="3569446"/>
              <a:ext cx="0" cy="304800"/>
            </a:xfrm>
            <a:prstGeom prst="line">
              <a:avLst/>
            </a:prstGeom>
            <a:ln w="5715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Arrow Connector 5"/>
            <p:cNvCxnSpPr/>
            <p:nvPr/>
          </p:nvCxnSpPr>
          <p:spPr>
            <a:xfrm>
              <a:off x="1219200" y="3725411"/>
              <a:ext cx="6400800" cy="0"/>
            </a:xfrm>
            <a:prstGeom prst="straightConnector1">
              <a:avLst/>
            </a:prstGeom>
            <a:ln w="76200">
              <a:solidFill>
                <a:srgbClr val="002060"/>
              </a:solidFill>
              <a:headEnd type="arrow" w="med" len="sm"/>
              <a:tailEnd type="arrow" w="med" len="sm"/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TextBox 23"/>
          <p:cNvSpPr txBox="1"/>
          <p:nvPr/>
        </p:nvSpPr>
        <p:spPr>
          <a:xfrm>
            <a:off x="1600200" y="4731845"/>
            <a:ext cx="6096000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r>
              <a:rPr lang="en-US" sz="4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 </a:t>
            </a:r>
            <a:r>
              <a:rPr lang="en-US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4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2     4   </a:t>
            </a:r>
            <a:r>
              <a:rPr lang="en-US" sz="3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4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6 </a:t>
            </a:r>
            <a:r>
              <a:rPr lang="en-US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4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8    10  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-20625" y="1832405"/>
            <a:ext cx="9164625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/>
            <a:r>
              <a:rPr lang="en-US" sz="40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n-US" sz="4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≠ 5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-20625" y="2691747"/>
            <a:ext cx="9164623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r>
              <a:rPr lang="en-US" sz="4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Draw a circle at …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5486400" y="2692878"/>
            <a:ext cx="1676400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/>
            <a:r>
              <a:rPr lang="en-US" sz="4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</a:p>
        </p:txBody>
      </p:sp>
      <p:sp>
        <p:nvSpPr>
          <p:cNvPr id="29" name="Oval 28"/>
          <p:cNvSpPr/>
          <p:nvPr/>
        </p:nvSpPr>
        <p:spPr>
          <a:xfrm>
            <a:off x="4249948" y="5460522"/>
            <a:ext cx="339755" cy="339755"/>
          </a:xfrm>
          <a:prstGeom prst="ellipse">
            <a:avLst/>
          </a:prstGeom>
          <a:noFill/>
          <a:ln w="76200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-33070" y="2721114"/>
            <a:ext cx="9164623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r>
              <a:rPr lang="en-US" sz="4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Should we fill it in?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0" y="2721114"/>
            <a:ext cx="9164623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r>
              <a:rPr lang="en-US" sz="4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No.  We fill in =, </a:t>
            </a:r>
            <a:r>
              <a:rPr lang="en-US" sz="4000" b="1" u="sng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</a:t>
            </a:r>
            <a:r>
              <a:rPr lang="en-US" sz="4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n-US" sz="4000" b="1" u="sng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  <a:r>
              <a:rPr lang="en-US" sz="4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0" y="3559314"/>
            <a:ext cx="9164623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/>
            <a:r>
              <a:rPr lang="en-US" sz="4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else?</a:t>
            </a:r>
          </a:p>
        </p:txBody>
      </p:sp>
    </p:spTree>
    <p:extLst>
      <p:ext uri="{BB962C8B-B14F-4D97-AF65-F5344CB8AC3E}">
        <p14:creationId xmlns:p14="http://schemas.microsoft.com/office/powerpoint/2010/main" val="3309345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4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7" grpId="0"/>
      <p:bldP spid="27" grpId="1"/>
      <p:bldP spid="28" grpId="0"/>
      <p:bldP spid="28" grpId="1"/>
      <p:bldP spid="29" grpId="0" animBg="1"/>
      <p:bldP spid="30" grpId="0"/>
      <p:bldP spid="30" grpId="1"/>
      <p:bldP spid="31" grpId="0"/>
      <p:bldP spid="3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20624" y="1008440"/>
            <a:ext cx="9164623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/>
            <a:r>
              <a:rPr lang="en-US" sz="4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would you graph this point?  </a:t>
            </a:r>
          </a:p>
        </p:txBody>
      </p:sp>
      <p:grpSp>
        <p:nvGrpSpPr>
          <p:cNvPr id="25" name="Group 24"/>
          <p:cNvGrpSpPr/>
          <p:nvPr/>
        </p:nvGrpSpPr>
        <p:grpSpPr>
          <a:xfrm>
            <a:off x="1219200" y="5480877"/>
            <a:ext cx="6400800" cy="310323"/>
            <a:chOff x="1219200" y="3568432"/>
            <a:chExt cx="6400800" cy="310323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2862044" y="3573011"/>
              <a:ext cx="0" cy="304800"/>
            </a:xfrm>
            <a:prstGeom prst="line">
              <a:avLst/>
            </a:prstGeom>
            <a:ln w="5715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3378666" y="3572067"/>
              <a:ext cx="0" cy="304800"/>
            </a:xfrm>
            <a:prstGeom prst="line">
              <a:avLst/>
            </a:prstGeom>
            <a:ln w="5715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3903677" y="3573011"/>
              <a:ext cx="0" cy="304800"/>
            </a:xfrm>
            <a:prstGeom prst="line">
              <a:avLst/>
            </a:prstGeom>
            <a:ln w="5715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4419600" y="3573011"/>
              <a:ext cx="0" cy="304800"/>
            </a:xfrm>
            <a:prstGeom prst="line">
              <a:avLst/>
            </a:prstGeom>
            <a:ln w="5715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4944611" y="3573955"/>
              <a:ext cx="0" cy="304800"/>
            </a:xfrm>
            <a:prstGeom prst="line">
              <a:avLst/>
            </a:prstGeom>
            <a:ln w="5715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7002011" y="3570145"/>
              <a:ext cx="0" cy="304800"/>
            </a:xfrm>
            <a:prstGeom prst="line">
              <a:avLst/>
            </a:prstGeom>
            <a:ln w="5715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5445155" y="3568432"/>
              <a:ext cx="0" cy="304800"/>
            </a:xfrm>
            <a:prstGeom prst="line">
              <a:avLst/>
            </a:prstGeom>
            <a:ln w="5715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5961777" y="3568432"/>
              <a:ext cx="0" cy="304800"/>
            </a:xfrm>
            <a:prstGeom prst="line">
              <a:avLst/>
            </a:prstGeom>
            <a:ln w="5715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1828800" y="3570145"/>
              <a:ext cx="0" cy="304800"/>
            </a:xfrm>
            <a:prstGeom prst="line">
              <a:avLst/>
            </a:prstGeom>
            <a:ln w="5715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2337033" y="3570145"/>
              <a:ext cx="0" cy="304800"/>
            </a:xfrm>
            <a:prstGeom prst="line">
              <a:avLst/>
            </a:prstGeom>
            <a:ln w="5715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6486088" y="3569446"/>
              <a:ext cx="0" cy="304800"/>
            </a:xfrm>
            <a:prstGeom prst="line">
              <a:avLst/>
            </a:prstGeom>
            <a:ln w="5715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Arrow Connector 5"/>
            <p:cNvCxnSpPr/>
            <p:nvPr/>
          </p:nvCxnSpPr>
          <p:spPr>
            <a:xfrm>
              <a:off x="1219200" y="3725411"/>
              <a:ext cx="6400800" cy="0"/>
            </a:xfrm>
            <a:prstGeom prst="straightConnector1">
              <a:avLst/>
            </a:prstGeom>
            <a:ln w="76200">
              <a:solidFill>
                <a:srgbClr val="002060"/>
              </a:solidFill>
              <a:headEnd type="arrow" w="med" len="sm"/>
              <a:tailEnd type="arrow" w="med" len="sm"/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TextBox 23"/>
          <p:cNvSpPr txBox="1"/>
          <p:nvPr/>
        </p:nvSpPr>
        <p:spPr>
          <a:xfrm>
            <a:off x="1600200" y="4731845"/>
            <a:ext cx="6096000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r>
              <a:rPr lang="en-US" sz="4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 </a:t>
            </a:r>
            <a:r>
              <a:rPr lang="en-US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4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2     4   </a:t>
            </a:r>
            <a:r>
              <a:rPr lang="en-US" sz="3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4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6 </a:t>
            </a:r>
            <a:r>
              <a:rPr lang="en-US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4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8    10  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-20625" y="1832405"/>
            <a:ext cx="9164625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/>
            <a:r>
              <a:rPr lang="en-US" sz="40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n-US" sz="4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≠ 5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-20625" y="2590800"/>
            <a:ext cx="9164623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/>
            <a:r>
              <a:rPr lang="en-US" sz="4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Let’s test the points 2 and 8.</a:t>
            </a:r>
          </a:p>
        </p:txBody>
      </p:sp>
      <p:sp>
        <p:nvSpPr>
          <p:cNvPr id="29" name="Oval 28"/>
          <p:cNvSpPr/>
          <p:nvPr/>
        </p:nvSpPr>
        <p:spPr>
          <a:xfrm>
            <a:off x="4249948" y="5460522"/>
            <a:ext cx="339755" cy="339755"/>
          </a:xfrm>
          <a:prstGeom prst="ellipse">
            <a:avLst/>
          </a:prstGeom>
          <a:noFill/>
          <a:ln w="76200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0" y="3429000"/>
            <a:ext cx="9164623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r>
              <a:rPr lang="en-US" sz="4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Is the inequality 2 ≠ 5 true?  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7467600" y="3437626"/>
            <a:ext cx="1219199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r>
              <a:rPr lang="en-US" sz="4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Yes.</a:t>
            </a:r>
          </a:p>
        </p:txBody>
      </p:sp>
      <p:sp>
        <p:nvSpPr>
          <p:cNvPr id="3" name="Left Arrow 2"/>
          <p:cNvSpPr/>
          <p:nvPr/>
        </p:nvSpPr>
        <p:spPr>
          <a:xfrm>
            <a:off x="1219200" y="5334000"/>
            <a:ext cx="3200400" cy="609600"/>
          </a:xfrm>
          <a:prstGeom prst="leftArrow">
            <a:avLst/>
          </a:prstGeom>
          <a:solidFill>
            <a:srgbClr val="C00000"/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0" y="3429000"/>
            <a:ext cx="9164623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r>
              <a:rPr lang="en-US" sz="4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Is the inequality 8 ≠ 5 true?  </a:t>
            </a:r>
          </a:p>
        </p:txBody>
      </p:sp>
      <p:sp>
        <p:nvSpPr>
          <p:cNvPr id="4" name="Right Arrow 3"/>
          <p:cNvSpPr/>
          <p:nvPr/>
        </p:nvSpPr>
        <p:spPr>
          <a:xfrm>
            <a:off x="4419600" y="5325375"/>
            <a:ext cx="3183148" cy="618226"/>
          </a:xfrm>
          <a:prstGeom prst="rightArrow">
            <a:avLst/>
          </a:prstGeom>
          <a:solidFill>
            <a:srgbClr val="C00000"/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4232245" y="5451445"/>
            <a:ext cx="339755" cy="339755"/>
          </a:xfrm>
          <a:prstGeom prst="ellipse">
            <a:avLst/>
          </a:prstGeom>
          <a:blipFill>
            <a:blip r:embed="rId2"/>
            <a:tile tx="0" ty="0" sx="100000" sy="100000" flip="none" algn="tl"/>
          </a:blipFill>
          <a:ln w="76200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21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4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32" grpId="0"/>
      <p:bldP spid="32" grpId="1"/>
      <p:bldP spid="26" grpId="0"/>
      <p:bldP spid="26" grpId="1"/>
      <p:bldP spid="26" grpId="2"/>
      <p:bldP spid="3" grpId="0" animBg="1"/>
      <p:bldP spid="35" grpId="0"/>
      <p:bldP spid="4" grpId="0" animBg="1"/>
      <p:bldP spid="3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457200"/>
            <a:ext cx="7848600" cy="193899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/>
            <a:r>
              <a:rPr lang="en-US" sz="4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Finally, let’s find the points </a:t>
            </a:r>
          </a:p>
          <a:p>
            <a:pPr algn="ctr"/>
            <a:r>
              <a:rPr lang="en-US" sz="4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that are less than 0, and </a:t>
            </a:r>
          </a:p>
          <a:p>
            <a:pPr algn="ctr"/>
            <a:r>
              <a:rPr lang="en-US" sz="4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greater than or equal to 3.</a:t>
            </a:r>
          </a:p>
        </p:txBody>
      </p:sp>
      <p:grpSp>
        <p:nvGrpSpPr>
          <p:cNvPr id="25" name="Group 24"/>
          <p:cNvGrpSpPr/>
          <p:nvPr/>
        </p:nvGrpSpPr>
        <p:grpSpPr>
          <a:xfrm>
            <a:off x="1219200" y="4408345"/>
            <a:ext cx="6400800" cy="313944"/>
            <a:chOff x="1219200" y="3570145"/>
            <a:chExt cx="6400800" cy="313944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2862044" y="3573011"/>
              <a:ext cx="0" cy="304800"/>
            </a:xfrm>
            <a:prstGeom prst="line">
              <a:avLst/>
            </a:prstGeom>
            <a:ln w="5715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3378666" y="3572067"/>
              <a:ext cx="0" cy="304800"/>
            </a:xfrm>
            <a:prstGeom prst="line">
              <a:avLst/>
            </a:prstGeom>
            <a:ln w="5715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3903677" y="3573011"/>
              <a:ext cx="0" cy="304800"/>
            </a:xfrm>
            <a:prstGeom prst="line">
              <a:avLst/>
            </a:prstGeom>
            <a:ln w="5715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4419600" y="3573011"/>
              <a:ext cx="0" cy="304800"/>
            </a:xfrm>
            <a:prstGeom prst="line">
              <a:avLst/>
            </a:prstGeom>
            <a:ln w="5715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4944611" y="3573955"/>
              <a:ext cx="0" cy="304800"/>
            </a:xfrm>
            <a:prstGeom prst="line">
              <a:avLst/>
            </a:prstGeom>
            <a:ln w="5715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7002011" y="3579289"/>
              <a:ext cx="0" cy="304800"/>
            </a:xfrm>
            <a:prstGeom prst="line">
              <a:avLst/>
            </a:prstGeom>
            <a:ln w="5715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5445155" y="3577576"/>
              <a:ext cx="0" cy="304800"/>
            </a:xfrm>
            <a:prstGeom prst="line">
              <a:avLst/>
            </a:prstGeom>
            <a:ln w="5715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5961777" y="3577576"/>
              <a:ext cx="0" cy="304800"/>
            </a:xfrm>
            <a:prstGeom prst="line">
              <a:avLst/>
            </a:prstGeom>
            <a:ln w="5715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1828800" y="3570145"/>
              <a:ext cx="0" cy="304800"/>
            </a:xfrm>
            <a:prstGeom prst="line">
              <a:avLst/>
            </a:prstGeom>
            <a:ln w="5715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2337033" y="3570145"/>
              <a:ext cx="0" cy="304800"/>
            </a:xfrm>
            <a:prstGeom prst="line">
              <a:avLst/>
            </a:prstGeom>
            <a:ln w="5715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6486088" y="3578590"/>
              <a:ext cx="0" cy="304800"/>
            </a:xfrm>
            <a:prstGeom prst="line">
              <a:avLst/>
            </a:prstGeom>
            <a:ln w="5715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Arrow Connector 5"/>
            <p:cNvCxnSpPr/>
            <p:nvPr/>
          </p:nvCxnSpPr>
          <p:spPr>
            <a:xfrm>
              <a:off x="1219200" y="3725411"/>
              <a:ext cx="6400800" cy="0"/>
            </a:xfrm>
            <a:prstGeom prst="straightConnector1">
              <a:avLst/>
            </a:prstGeom>
            <a:ln w="76200">
              <a:solidFill>
                <a:srgbClr val="002060"/>
              </a:solidFill>
              <a:headEnd type="arrow" w="med" len="sm"/>
              <a:tailEnd type="arrow" w="med" len="sm"/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TextBox 23"/>
          <p:cNvSpPr txBox="1"/>
          <p:nvPr/>
        </p:nvSpPr>
        <p:spPr>
          <a:xfrm>
            <a:off x="1627632" y="3657600"/>
            <a:ext cx="6096000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r>
              <a:rPr lang="en-US" sz="4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-4    -2     0 </a:t>
            </a:r>
            <a:r>
              <a:rPr lang="en-US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4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2     4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723900" y="2667000"/>
            <a:ext cx="7962900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/>
            <a:r>
              <a:rPr lang="en-US" sz="40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n-US" sz="4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&lt; 0  and  </a:t>
            </a:r>
            <a:r>
              <a:rPr lang="en-US" sz="40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n-US" sz="4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u="sng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  <a:r>
              <a:rPr lang="en-US" sz="4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3   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457200" y="5181600"/>
            <a:ext cx="8229600" cy="132343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/>
            <a:r>
              <a:rPr lang="en-US" sz="4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Notice: no “</a:t>
            </a:r>
            <a:r>
              <a:rPr lang="en-US" sz="40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n-US" sz="4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sandwich,” but </a:t>
            </a:r>
          </a:p>
          <a:p>
            <a:pPr algn="ctr"/>
            <a:r>
              <a:rPr lang="en-US" sz="4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word </a:t>
            </a:r>
            <a:r>
              <a:rPr lang="en-US" sz="40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“and” </a:t>
            </a:r>
            <a:r>
              <a:rPr lang="en-US" sz="4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 included.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1143000" y="4191000"/>
            <a:ext cx="3429000" cy="725510"/>
            <a:chOff x="1143000" y="4191000"/>
            <a:chExt cx="3429000" cy="725510"/>
          </a:xfrm>
        </p:grpSpPr>
        <p:sp>
          <p:nvSpPr>
            <p:cNvPr id="4" name="Left Arrow 3"/>
            <p:cNvSpPr/>
            <p:nvPr/>
          </p:nvSpPr>
          <p:spPr>
            <a:xfrm>
              <a:off x="1143000" y="4191000"/>
              <a:ext cx="3285689" cy="725510"/>
            </a:xfrm>
            <a:prstGeom prst="leftArrow">
              <a:avLst/>
            </a:prstGeom>
            <a:solidFill>
              <a:srgbClr val="C00000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Oval 2"/>
            <p:cNvSpPr/>
            <p:nvPr/>
          </p:nvSpPr>
          <p:spPr>
            <a:xfrm>
              <a:off x="4232245" y="4384645"/>
              <a:ext cx="339755" cy="339755"/>
            </a:xfrm>
            <a:prstGeom prst="ellipse">
              <a:avLst/>
            </a:prstGeom>
            <a:blipFill>
              <a:blip r:embed="rId2"/>
              <a:tile tx="0" ty="0" sx="100000" sy="100000" flip="none" algn="tl"/>
            </a:blipFill>
            <a:ln w="76200">
              <a:solidFill>
                <a:srgbClr val="C00000"/>
              </a:solidFill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" name="Right Arrow 6"/>
          <p:cNvSpPr/>
          <p:nvPr/>
        </p:nvSpPr>
        <p:spPr>
          <a:xfrm>
            <a:off x="5943600" y="4205404"/>
            <a:ext cx="1717645" cy="693482"/>
          </a:xfrm>
          <a:prstGeom prst="rightArrow">
            <a:avLst/>
          </a:prstGeom>
          <a:solidFill>
            <a:srgbClr val="C00000"/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5791200" y="4376019"/>
            <a:ext cx="339755" cy="339755"/>
          </a:xfrm>
          <a:prstGeom prst="ellipse">
            <a:avLst/>
          </a:prstGeom>
          <a:solidFill>
            <a:srgbClr val="C00000"/>
          </a:solidFill>
          <a:ln w="76200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897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0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49" grpId="0"/>
      <p:bldP spid="7" grpId="0" animBg="1"/>
      <p:bldP spid="2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5775</TotalTime>
  <Words>347</Words>
  <Application>Microsoft Office PowerPoint</Application>
  <PresentationFormat>On-screen Show (4:3)</PresentationFormat>
  <Paragraphs>53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pelkied</dc:creator>
  <cp:lastModifiedBy>Daren Pelkie</cp:lastModifiedBy>
  <cp:revision>130</cp:revision>
  <dcterms:created xsi:type="dcterms:W3CDTF">2012-08-25T01:23:49Z</dcterms:created>
  <dcterms:modified xsi:type="dcterms:W3CDTF">2023-06-16T23:22:40Z</dcterms:modified>
</cp:coreProperties>
</file>