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CC33"/>
    <a:srgbClr val="CC00CC"/>
    <a:srgbClr val="0066FF"/>
    <a:srgbClr val="FF99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3B38-F2F1-4E79-A119-7ADF44226333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7A7E-8A68-4AB0-A3B8-96ABC121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00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3B38-F2F1-4E79-A119-7ADF44226333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7A7E-8A68-4AB0-A3B8-96ABC121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77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3B38-F2F1-4E79-A119-7ADF44226333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7A7E-8A68-4AB0-A3B8-96ABC121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13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3B38-F2F1-4E79-A119-7ADF44226333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7A7E-8A68-4AB0-A3B8-96ABC121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92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3B38-F2F1-4E79-A119-7ADF44226333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7A7E-8A68-4AB0-A3B8-96ABC121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2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3B38-F2F1-4E79-A119-7ADF44226333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7A7E-8A68-4AB0-A3B8-96ABC121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3B38-F2F1-4E79-A119-7ADF44226333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7A7E-8A68-4AB0-A3B8-96ABC121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8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3B38-F2F1-4E79-A119-7ADF44226333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7A7E-8A68-4AB0-A3B8-96ABC121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35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3B38-F2F1-4E79-A119-7ADF44226333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7A7E-8A68-4AB0-A3B8-96ABC121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2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3B38-F2F1-4E79-A119-7ADF44226333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7A7E-8A68-4AB0-A3B8-96ABC121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4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3B38-F2F1-4E79-A119-7ADF44226333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7A7E-8A68-4AB0-A3B8-96ABC121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87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43B38-F2F1-4E79-A119-7ADF44226333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C7A7E-8A68-4AB0-A3B8-96ABC121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3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4">
                <a:lumMod val="20000"/>
                <a:lumOff val="8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4064" y="1885069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8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Ra</a:t>
            </a:r>
            <a:r>
              <a:rPr lang="en-US" sz="8000" dirty="0" smtClean="0">
                <a:solidFill>
                  <a:srgbClr val="FF9900"/>
                </a:solidFill>
                <a:latin typeface="Arial Rounded MT Bold" panose="020F0704030504030204" pitchFamily="34" charset="0"/>
              </a:rPr>
              <a:t>in</a:t>
            </a:r>
            <a:r>
              <a:rPr lang="en-US" sz="8000" dirty="0" smtClean="0">
                <a:solidFill>
                  <a:srgbClr val="FFFF00"/>
                </a:solidFill>
                <a:latin typeface="Arial Rounded MT Bold" panose="020F0704030504030204" pitchFamily="34" charset="0"/>
              </a:rPr>
              <a:t>bo</a:t>
            </a:r>
            <a:r>
              <a:rPr lang="en-US" sz="8000" dirty="0" smtClean="0">
                <a:solidFill>
                  <a:srgbClr val="33CC33"/>
                </a:solidFill>
                <a:latin typeface="Arial Rounded MT Bold" panose="020F0704030504030204" pitchFamily="34" charset="0"/>
              </a:rPr>
              <a:t>w </a:t>
            </a:r>
            <a:r>
              <a:rPr lang="en-US" sz="8000" dirty="0" smtClean="0">
                <a:solidFill>
                  <a:srgbClr val="33CC33"/>
                </a:solidFill>
                <a:latin typeface="Arial Rounded MT Bold" panose="020F0704030504030204" pitchFamily="34" charset="0"/>
              </a:rPr>
              <a:t>R</a:t>
            </a:r>
            <a:r>
              <a:rPr lang="en-US" sz="8000" dirty="0" smtClean="0">
                <a:solidFill>
                  <a:srgbClr val="0066FF"/>
                </a:solidFill>
                <a:latin typeface="Arial Rounded MT Bold" panose="020F0704030504030204" pitchFamily="34" charset="0"/>
              </a:rPr>
              <a:t>ai</a:t>
            </a:r>
            <a:r>
              <a:rPr lang="en-US" sz="8000" dirty="0" smtClean="0">
                <a:solidFill>
                  <a:srgbClr val="0000CC"/>
                </a:solidFill>
                <a:latin typeface="Arial Rounded MT Bold" panose="020F0704030504030204" pitchFamily="34" charset="0"/>
              </a:rPr>
              <a:t>nb</a:t>
            </a:r>
            <a:r>
              <a:rPr lang="en-US" sz="80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ow</a:t>
            </a:r>
            <a:endParaRPr lang="en-US" sz="80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064" y="3530991"/>
            <a:ext cx="12191999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400" dirty="0" smtClean="0">
                <a:solidFill>
                  <a:schemeClr val="bg2">
                    <a:lumMod val="50000"/>
                  </a:schemeClr>
                </a:solidFill>
              </a:rPr>
              <a:t>used for solving simple proportions</a:t>
            </a:r>
            <a:endParaRPr lang="en-US" sz="5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998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4">
                <a:lumMod val="20000"/>
                <a:lumOff val="8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2659" y="954742"/>
            <a:ext cx="99373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Proportion problems like these can always be solved by using cross multiplication:</a:t>
            </a:r>
            <a:endParaRPr lang="en-US" sz="4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093695" y="3325903"/>
                <a:ext cx="9937376" cy="14800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𝟖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𝟏𝟓</m:t>
                          </m:r>
                        </m:den>
                      </m:f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en-US" sz="48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695" y="3325903"/>
                <a:ext cx="9937376" cy="14800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089212" y="5177191"/>
                <a:ext cx="993737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𝟖</m:t>
                      </m:r>
                      <m:r>
                        <a:rPr lang="en-US" sz="48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·</m:t>
                      </m:r>
                      <m:r>
                        <a:rPr lang="en-US" sz="48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𝟐𝟎</m:t>
                      </m:r>
                      <m:r>
                        <a:rPr lang="en-US" sz="48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       </m:t>
                      </m:r>
                    </m:oMath>
                  </m:oMathPara>
                </a14:m>
                <a:endParaRPr lang="en-US" sz="4800" b="1" dirty="0" smtClean="0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212" y="5177191"/>
                <a:ext cx="9937376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>
            <a:off x="5688106" y="3792070"/>
            <a:ext cx="731520" cy="731520"/>
          </a:xfrm>
          <a:prstGeom prst="straightConnector1">
            <a:avLst/>
          </a:prstGeom>
          <a:ln w="57150">
            <a:solidFill>
              <a:srgbClr val="008000"/>
            </a:solidFill>
            <a:headEnd type="triangle"/>
            <a:tailEnd type="triangle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714999" y="3778623"/>
            <a:ext cx="731520" cy="731520"/>
          </a:xfrm>
          <a:prstGeom prst="straightConnector1">
            <a:avLst/>
          </a:prstGeom>
          <a:ln w="57150">
            <a:solidFill>
              <a:srgbClr val="FF9900"/>
            </a:solidFill>
            <a:headEnd type="triangle"/>
            <a:tailEnd type="triangle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107142" y="5168227"/>
                <a:ext cx="993737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800" b="1" dirty="0" smtClean="0">
                    <a:solidFill>
                      <a:srgbClr val="002060"/>
                    </a:solidFill>
                    <a:cs typeface="Arial" panose="020B0604020202020204" pitchFamily="34" charset="0"/>
                  </a:rPr>
                  <a:t>  					</a:t>
                </a:r>
                <a:r>
                  <a:rPr lang="en-US" sz="2000" b="1" dirty="0" smtClean="0">
                    <a:solidFill>
                      <a:srgbClr val="00206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800" b="1" i="1" smtClean="0">
                        <a:solidFill>
                          <a:srgbClr val="FF99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𝟏𝟓</m:t>
                    </m:r>
                    <m:r>
                      <a:rPr lang="en-US" sz="4800" b="1" i="1" smtClean="0">
                        <a:solidFill>
                          <a:srgbClr val="FF99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·</m:t>
                    </m:r>
                    <m:r>
                      <a:rPr lang="en-US" sz="4800" b="1" i="1" smtClean="0">
                        <a:solidFill>
                          <a:srgbClr val="FF99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endParaRPr lang="en-US" sz="4800" b="1" dirty="0" smtClean="0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7142" y="5168227"/>
                <a:ext cx="9937376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285999" y="5172712"/>
                <a:ext cx="826994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800" b="1" dirty="0" smtClean="0">
                    <a:solidFill>
                      <a:srgbClr val="002060"/>
                    </a:solidFill>
                    <a:cs typeface="Arial" panose="020B0604020202020204" pitchFamily="34" charset="0"/>
                  </a:rPr>
                  <a:t>  		  </a:t>
                </a:r>
                <a:r>
                  <a:rPr lang="en-US" sz="3000" b="1" dirty="0" smtClean="0">
                    <a:solidFill>
                      <a:srgbClr val="00206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1" i="0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𝟏𝟔𝟎</m:t>
                    </m:r>
                    <m:r>
                      <a:rPr lang="en-US" sz="4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800" b="1" i="1" smtClean="0">
                        <a:solidFill>
                          <a:srgbClr val="FF99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𝟏𝟓</m:t>
                    </m:r>
                    <m:r>
                      <a:rPr lang="en-US" sz="4800" b="1" i="1" smtClean="0">
                        <a:solidFill>
                          <a:srgbClr val="FF99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endParaRPr lang="en-US" sz="4800" b="1" dirty="0" smtClean="0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9" y="5172712"/>
                <a:ext cx="8269941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4652682" y="5999224"/>
            <a:ext cx="1048870" cy="0"/>
          </a:xfrm>
          <a:prstGeom prst="line">
            <a:avLst/>
          </a:prstGeom>
          <a:ln w="38100"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512856" y="5990260"/>
            <a:ext cx="1048870" cy="0"/>
          </a:xfrm>
          <a:prstGeom prst="line">
            <a:avLst/>
          </a:prstGeom>
          <a:ln w="38100">
            <a:solidFill>
              <a:srgbClr val="FF99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2451846" y="5984015"/>
                <a:ext cx="826994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800" b="1" dirty="0" smtClean="0">
                    <a:solidFill>
                      <a:srgbClr val="002060"/>
                    </a:solidFill>
                    <a:cs typeface="Arial" panose="020B0604020202020204" pitchFamily="34" charset="0"/>
                  </a:rPr>
                  <a:t>  		 </a:t>
                </a:r>
                <a:r>
                  <a:rPr lang="en-US" sz="3600" b="1" dirty="0" smtClean="0">
                    <a:solidFill>
                      <a:srgbClr val="002060"/>
                    </a:solidFill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4800" b="1" i="0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4800" b="1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US" sz="4800" b="1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</m:t>
                    </m:r>
                    <m:r>
                      <a:rPr lang="en-US" sz="4800" b="1" i="1" smtClean="0">
                        <a:solidFill>
                          <a:srgbClr val="FF99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𝟏𝟓</m:t>
                    </m:r>
                  </m:oMath>
                </a14:m>
                <a:endParaRPr lang="en-US" sz="4800" b="1" dirty="0" smtClean="0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846" y="5984015"/>
                <a:ext cx="8269941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1692917" y="5173658"/>
                <a:ext cx="826994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800" b="1" dirty="0" smtClean="0">
                    <a:solidFill>
                      <a:srgbClr val="002060"/>
                    </a:solidFill>
                    <a:cs typeface="Arial" panose="020B0604020202020204" pitchFamily="34" charset="0"/>
                  </a:rPr>
                  <a:t>  		  </a:t>
                </a:r>
                <a:r>
                  <a:rPr lang="en-US" sz="3000" b="1" dirty="0" smtClean="0">
                    <a:solidFill>
                      <a:srgbClr val="00206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1" i="0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4800" b="1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4800" b="1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US" sz="4800" b="1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𝟔𝟕</m:t>
                    </m:r>
                    <m:r>
                      <a:rPr lang="en-US" sz="4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800" b="1" i="1" smtClean="0">
                        <a:solidFill>
                          <a:srgbClr val="FF99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endParaRPr lang="en-US" sz="4800" b="1" dirty="0" smtClean="0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2917" y="5173658"/>
                <a:ext cx="8269941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4449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7000"/>
    </mc:Choice>
    <mc:Fallback>
      <p:transition advClick="0" advTm="2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64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4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5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9000"/>
                            </p:stCondLst>
                            <p:childTnLst>
                              <p:par>
                                <p:cTn id="68" presetID="10" presetClass="exit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500"/>
                            </p:stCondLst>
                            <p:childTnLst>
                              <p:par>
                                <p:cTn id="75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7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7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8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82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2500"/>
                            </p:stCondLst>
                            <p:childTnLst>
                              <p:par>
                                <p:cTn id="84" presetID="42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7" grpId="2"/>
      <p:bldP spid="11" grpId="0"/>
      <p:bldP spid="11" grpId="1"/>
      <p:bldP spid="11" grpId="2"/>
      <p:bldP spid="12" grpId="0"/>
      <p:bldP spid="12" grpId="1"/>
      <p:bldP spid="16" grpId="0"/>
      <p:bldP spid="16" grpId="1" build="allAtOnce"/>
      <p:bldP spid="17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4">
                <a:lumMod val="20000"/>
                <a:lumOff val="8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2659" y="443756"/>
            <a:ext cx="99373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proportion problems are simple and can be solved by a method I call “Rainbow </a:t>
            </a:r>
            <a:r>
              <a:rPr lang="en-US" sz="4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Rainbow</a:t>
            </a:r>
            <a:r>
              <a:rPr lang="en-US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endParaRPr lang="en-US" sz="4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102659" y="3594845"/>
                <a:ext cx="9937376" cy="1543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𝟕</m:t>
                          </m:r>
                        </m:den>
                      </m:f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𝟏𝟓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48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659" y="3594845"/>
                <a:ext cx="9937376" cy="15437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1102659" y="443756"/>
            <a:ext cx="9937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for relationships among numbers -- common factors.</a:t>
            </a:r>
            <a:endParaRPr lang="en-US" sz="4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02659" y="430309"/>
            <a:ext cx="99373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this case, 5 and 15 are both divisible by 5.  Draw a rainbow between them and another below.</a:t>
            </a:r>
            <a:endParaRPr lang="en-US" sz="4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rved Down Arrow 2"/>
          <p:cNvSpPr/>
          <p:nvPr/>
        </p:nvSpPr>
        <p:spPr>
          <a:xfrm>
            <a:off x="5136776" y="2864222"/>
            <a:ext cx="1707776" cy="753036"/>
          </a:xfrm>
          <a:prstGeom prst="curvedDownArrow">
            <a:avLst/>
          </a:prstGeom>
          <a:gradFill flip="none" rotWithShape="0">
            <a:gsLst>
              <a:gs pos="80000">
                <a:srgbClr val="FFFF00"/>
              </a:gs>
              <a:gs pos="47000">
                <a:srgbClr val="FF9900"/>
              </a:gs>
              <a:gs pos="19000">
                <a:srgbClr val="C00000">
                  <a:alpha val="53000"/>
                </a:srgbClr>
              </a:gs>
            </a:gsLst>
            <a:lin ang="81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Down Arrow 19"/>
          <p:cNvSpPr/>
          <p:nvPr/>
        </p:nvSpPr>
        <p:spPr>
          <a:xfrm flipV="1">
            <a:off x="5136776" y="5138600"/>
            <a:ext cx="1707776" cy="706387"/>
          </a:xfrm>
          <a:prstGeom prst="curvedDownArrow">
            <a:avLst/>
          </a:prstGeom>
          <a:gradFill flip="none" rotWithShape="0">
            <a:gsLst>
              <a:gs pos="80000">
                <a:srgbClr val="7030A0"/>
              </a:gs>
              <a:gs pos="47000">
                <a:srgbClr val="0066FF"/>
              </a:gs>
              <a:gs pos="19000">
                <a:srgbClr val="33CC33"/>
              </a:gs>
            </a:gsLst>
            <a:lin ang="81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76681" y="425953"/>
            <a:ext cx="9937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get from 5 to 15, we multiply by 3.  </a:t>
            </a:r>
            <a:endParaRPr lang="en-US" sz="4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5392397" y="2898403"/>
                <a:ext cx="111815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CC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US" sz="4800" b="1" i="1" smtClean="0">
                          <a:solidFill>
                            <a:srgbClr val="CC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</m:oMath>
                  </m:oMathPara>
                </a14:m>
                <a:endParaRPr lang="en-US" sz="48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2397" y="2898403"/>
                <a:ext cx="1118155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5401104" y="4944920"/>
                <a:ext cx="111815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CC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  <m:r>
                        <a:rPr lang="en-US" sz="4800" b="1" i="1" smtClean="0">
                          <a:solidFill>
                            <a:srgbClr val="CC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</m:oMath>
                  </m:oMathPara>
                </a14:m>
                <a:endParaRPr lang="en-US" sz="48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1104" y="4944920"/>
                <a:ext cx="1118155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1146202" y="425157"/>
            <a:ext cx="9937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Then multiply 7 by 3.</a:t>
            </a:r>
            <a:endParaRPr lang="en-US" sz="4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7041645" y="4407064"/>
                <a:ext cx="153501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𝟐𝟏</m:t>
                      </m:r>
                    </m:oMath>
                  </m:oMathPara>
                </a14:m>
                <a:endParaRPr lang="en-US" sz="48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1645" y="4407064"/>
                <a:ext cx="1535015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193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37000"/>
    </mc:Choice>
    <mc:Fallback>
      <p:transition advClick="0" advTm="3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250"/>
                            </p:stCondLst>
                            <p:childTnLst>
                              <p:par>
                                <p:cTn id="14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500"/>
                            </p:stCondLst>
                            <p:childTnLst>
                              <p:par>
                                <p:cTn id="23" presetID="45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500"/>
                            </p:stCondLst>
                            <p:childTnLst>
                              <p:par>
                                <p:cTn id="35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125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8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975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8" grpId="1"/>
      <p:bldP spid="19" grpId="0"/>
      <p:bldP spid="19" grpId="1"/>
      <p:bldP spid="3" grpId="0" animBg="1"/>
      <p:bldP spid="20" grpId="0" animBg="1"/>
      <p:bldP spid="22" grpId="0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4">
                <a:lumMod val="20000"/>
                <a:lumOff val="8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2722" y="443756"/>
            <a:ext cx="111972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Sometimes the relationships are vertical.  Put an arrow on the end of the rainbow, and point toward the variable.</a:t>
            </a:r>
            <a:endParaRPr lang="en-US" sz="4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102659" y="3594845"/>
                <a:ext cx="9937376" cy="14800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𝟖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𝟒𝟒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48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659" y="3594845"/>
                <a:ext cx="9937376" cy="14800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urved Down Arrow 2"/>
          <p:cNvSpPr/>
          <p:nvPr/>
        </p:nvSpPr>
        <p:spPr>
          <a:xfrm rot="5400000" flipV="1">
            <a:off x="3845449" y="4004454"/>
            <a:ext cx="1258116" cy="880781"/>
          </a:xfrm>
          <a:prstGeom prst="curvedDownArrow">
            <a:avLst/>
          </a:prstGeom>
          <a:gradFill flip="none" rotWithShape="0">
            <a:gsLst>
              <a:gs pos="80000">
                <a:srgbClr val="FFFF00"/>
              </a:gs>
              <a:gs pos="47000">
                <a:srgbClr val="FF9900"/>
              </a:gs>
              <a:gs pos="19000">
                <a:srgbClr val="C00000">
                  <a:alpha val="53000"/>
                </a:srgbClr>
              </a:gs>
            </a:gsLst>
            <a:lin ang="81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Down Arrow 19"/>
          <p:cNvSpPr/>
          <p:nvPr/>
        </p:nvSpPr>
        <p:spPr>
          <a:xfrm rot="5400000">
            <a:off x="7069377" y="3967789"/>
            <a:ext cx="1171318" cy="948604"/>
          </a:xfrm>
          <a:prstGeom prst="curvedDownArrow">
            <a:avLst/>
          </a:prstGeom>
          <a:gradFill flip="none" rotWithShape="0">
            <a:gsLst>
              <a:gs pos="80000">
                <a:srgbClr val="7030A0"/>
              </a:gs>
              <a:gs pos="47000">
                <a:srgbClr val="0066FF"/>
              </a:gs>
              <a:gs pos="19000">
                <a:srgbClr val="33CC33"/>
              </a:gs>
            </a:gsLst>
            <a:lin ang="81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2835279" y="3919356"/>
                <a:ext cx="111815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CC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÷</m:t>
                      </m:r>
                      <m:r>
                        <a:rPr lang="en-US" sz="4800" b="1" i="1" smtClean="0">
                          <a:solidFill>
                            <a:srgbClr val="CC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</m:oMath>
                  </m:oMathPara>
                </a14:m>
                <a:endParaRPr lang="en-US" sz="48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5279" y="3919356"/>
                <a:ext cx="1118155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8129338" y="3919356"/>
                <a:ext cx="111815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CC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÷</m:t>
                      </m:r>
                      <m:r>
                        <a:rPr lang="en-US" sz="4800" b="1" i="1" smtClean="0">
                          <a:solidFill>
                            <a:srgbClr val="CC00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</m:oMath>
                  </m:oMathPara>
                </a14:m>
                <a:endParaRPr lang="en-US" sz="48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9338" y="3919356"/>
                <a:ext cx="1118155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6887528" y="4382567"/>
                <a:ext cx="153501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𝟏𝟏</m:t>
                      </m:r>
                    </m:oMath>
                  </m:oMathPara>
                </a14:m>
                <a:endParaRPr lang="en-US" sz="48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7528" y="4382567"/>
                <a:ext cx="1535015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634090" y="442160"/>
            <a:ext cx="111972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time instead of multiplying, </a:t>
            </a:r>
            <a:r>
              <a:rPr lang="en-US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divide </a:t>
            </a:r>
            <a:r>
              <a:rPr lang="en-US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by 4.</a:t>
            </a:r>
            <a:endParaRPr lang="en-US" sz="4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163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7000"/>
    </mc:Choice>
    <mc:Fallback>
      <p:transition advClick="0" advTm="2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750"/>
                            </p:stCondLst>
                            <p:childTnLst>
                              <p:par>
                                <p:cTn id="16" presetID="10" presetClass="exit" presetSubtype="0" fill="hold" grpId="0" nodeType="afterEffect">
                                  <p:stCondLst>
                                    <p:cond delay="6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1" nodeType="withEffect">
                                  <p:stCondLst>
                                    <p:cond delay="6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500"/>
                            </p:stCondLst>
                            <p:childTnLst>
                              <p:par>
                                <p:cTn id="35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20" grpId="0" animBg="1"/>
      <p:bldP spid="20" grpId="1" animBg="1"/>
      <p:bldP spid="23" grpId="0"/>
      <p:bldP spid="23" grpId="1"/>
      <p:bldP spid="24" grpId="0"/>
      <p:bldP spid="24" grpId="1"/>
      <p:bldP spid="26" grpId="0"/>
      <p:bldP spid="1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4">
                <a:lumMod val="20000"/>
                <a:lumOff val="8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43756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try.</a:t>
            </a:r>
            <a:endParaRPr lang="en-US" sz="48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784086" y="1925879"/>
                <a:ext cx="2750115" cy="14800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𝒂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𝟏𝟐</m:t>
                          </m:r>
                        </m:den>
                      </m:f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48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086" y="1925879"/>
                <a:ext cx="2750115" cy="14800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784085" y="4194462"/>
                <a:ext cx="2750115" cy="14800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𝟕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𝟐𝟖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en-US" sz="48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085" y="4194462"/>
                <a:ext cx="2750115" cy="14800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737776" y="1925878"/>
                <a:ext cx="2750115" cy="14800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𝟗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𝒃</m:t>
                          </m:r>
                        </m:den>
                      </m:f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𝟑𝟎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𝟔𝟎</m:t>
                          </m:r>
                        </m:den>
                      </m:f>
                    </m:oMath>
                  </m:oMathPara>
                </a14:m>
                <a:endParaRPr lang="en-US" sz="48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776" y="1925878"/>
                <a:ext cx="2750115" cy="14800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8691466" y="1925877"/>
                <a:ext cx="2750115" cy="14950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den>
                      </m:f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𝒄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en-US" sz="48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1466" y="1925877"/>
                <a:ext cx="2750115" cy="14950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760259" y="4194461"/>
                <a:ext cx="2848656" cy="1495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𝒆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𝟏𝟖</m:t>
                          </m:r>
                        </m:den>
                      </m:f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𝟓𝟎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𝟏𝟓𝟎</m:t>
                          </m:r>
                        </m:den>
                      </m:f>
                    </m:oMath>
                  </m:oMathPara>
                </a14:m>
                <a:endParaRPr lang="en-US" sz="48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0259" y="4194461"/>
                <a:ext cx="2848656" cy="149540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8691465" y="4194460"/>
                <a:ext cx="2750115" cy="1609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𝟐𝟏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𝒇</m:t>
                          </m:r>
                        </m:den>
                      </m:f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𝟑𝟑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en-US" sz="48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1465" y="4194460"/>
                <a:ext cx="2750115" cy="16096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0210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144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Pelkie, Daren</dc:creator>
  <cp:lastModifiedBy>Pelkie, Daren</cp:lastModifiedBy>
  <cp:revision>20</cp:revision>
  <dcterms:created xsi:type="dcterms:W3CDTF">2019-07-02T21:40:10Z</dcterms:created>
  <dcterms:modified xsi:type="dcterms:W3CDTF">2019-07-03T03:07:03Z</dcterms:modified>
</cp:coreProperties>
</file>