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68" r:id="rId13"/>
    <p:sldId id="270" r:id="rId14"/>
    <p:sldId id="265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FF"/>
    <a:srgbClr val="008000"/>
    <a:srgbClr val="FFCC99"/>
    <a:srgbClr val="FFCCFF"/>
    <a:srgbClr val="00FF00"/>
    <a:srgbClr val="660066"/>
    <a:srgbClr val="3333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63" autoAdjust="0"/>
  </p:normalViewPr>
  <p:slideViewPr>
    <p:cSldViewPr>
      <p:cViewPr varScale="1">
        <p:scale>
          <a:sx n="69" d="100"/>
          <a:sy n="69" d="100"/>
        </p:scale>
        <p:origin x="6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1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7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2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7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7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1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6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6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4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5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3CA39-43E2-46EA-B4C3-54535AFD67D8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DB8E-EEF5-4C65-B7B3-3F7B60C83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35000">
              <a:schemeClr val="accent6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lang="en-US" sz="6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092064"/>
      </p:ext>
    </p:extLst>
  </p:cSld>
  <p:clrMapOvr>
    <a:masterClrMapping/>
  </p:clrMapOvr>
  <p:transition spd="slow"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associative property </a:t>
            </a:r>
            <a:r>
              <a:rPr lang="en-US" sz="4800" b="1" dirty="0">
                <a:solidFill>
                  <a:srgbClr val="002060"/>
                </a:solidFill>
              </a:rPr>
              <a:t>of addition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13601"/>
            <a:ext cx="8001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(2 + 3) + 4 = 2 + (3 + 4)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200802"/>
            <a:ext cx="5715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5 + 4 = 2 + 7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4191000"/>
            <a:ext cx="3429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algebraically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81600"/>
            <a:ext cx="9144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(</a:t>
            </a: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)</a:t>
            </a:r>
            <a:r>
              <a:rPr lang="en-US" sz="4800" b="1" i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r>
              <a:rPr lang="en-US" sz="4800" b="1" i="1" dirty="0" smtClean="0">
                <a:solidFill>
                  <a:srgbClr val="C00000"/>
                </a:solidFill>
              </a:rPr>
              <a:t> c</a:t>
            </a:r>
            <a:r>
              <a:rPr lang="en-US" sz="4800" b="1" dirty="0" smtClean="0">
                <a:solidFill>
                  <a:srgbClr val="C00000"/>
                </a:solidFill>
              </a:rPr>
              <a:t> = </a:t>
            </a: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r>
              <a:rPr lang="en-US" sz="4800" b="1" dirty="0">
                <a:solidFill>
                  <a:srgbClr val="C00000"/>
                </a:solidFill>
              </a:rPr>
              <a:t> + </a:t>
            </a:r>
            <a:r>
              <a:rPr lang="en-US" sz="4800" b="1" dirty="0" smtClean="0">
                <a:solidFill>
                  <a:srgbClr val="C00000"/>
                </a:solidFill>
              </a:rPr>
              <a:t>(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c</a:t>
            </a:r>
            <a:r>
              <a:rPr lang="en-US" sz="4800" b="1" dirty="0" smtClean="0">
                <a:solidFill>
                  <a:srgbClr val="C00000"/>
                </a:solidFill>
              </a:rPr>
              <a:t>)</a:t>
            </a:r>
            <a:endParaRPr lang="en-US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6400" y="3200400"/>
            <a:ext cx="5715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9 = 9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39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3000"/>
    </mc:Choice>
    <mc:Fallback xmlns="">
      <p:transition spd="slow" advClick="0" advTm="2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3.33333E-6 -3.33333E-6 L -0.00416 -0.14444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22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9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associative property </a:t>
            </a:r>
            <a:r>
              <a:rPr lang="en-US" sz="4800" b="1" dirty="0">
                <a:solidFill>
                  <a:srgbClr val="002060"/>
                </a:solidFill>
              </a:rPr>
              <a:t>of addition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81600"/>
            <a:ext cx="9144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(</a:t>
            </a: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)</a:t>
            </a:r>
            <a:r>
              <a:rPr lang="en-US" sz="4800" b="1" i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</a:rPr>
              <a:t>+</a:t>
            </a:r>
            <a:r>
              <a:rPr lang="en-US" sz="4800" b="1" i="1" dirty="0" smtClean="0">
                <a:solidFill>
                  <a:srgbClr val="C00000"/>
                </a:solidFill>
              </a:rPr>
              <a:t> c</a:t>
            </a:r>
            <a:r>
              <a:rPr lang="en-US" sz="4800" b="1" dirty="0" smtClean="0">
                <a:solidFill>
                  <a:srgbClr val="C00000"/>
                </a:solidFill>
              </a:rPr>
              <a:t> = </a:t>
            </a: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r>
              <a:rPr lang="en-US" sz="4800" b="1" dirty="0">
                <a:solidFill>
                  <a:srgbClr val="C00000"/>
                </a:solidFill>
              </a:rPr>
              <a:t> + </a:t>
            </a:r>
            <a:r>
              <a:rPr lang="en-US" sz="4800" b="1" dirty="0" smtClean="0">
                <a:solidFill>
                  <a:srgbClr val="C00000"/>
                </a:solidFill>
              </a:rPr>
              <a:t>(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c</a:t>
            </a:r>
            <a:r>
              <a:rPr lang="en-US" sz="4800" b="1" dirty="0" smtClean="0">
                <a:solidFill>
                  <a:srgbClr val="C00000"/>
                </a:solidFill>
              </a:rPr>
              <a:t>)</a:t>
            </a:r>
            <a:endParaRPr lang="en-US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8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-2.22222E-6 L 0 -0.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associative property </a:t>
            </a:r>
            <a:r>
              <a:rPr lang="en-US" sz="4800" b="1" dirty="0">
                <a:solidFill>
                  <a:srgbClr val="002060"/>
                </a:solidFill>
              </a:rPr>
              <a:t>of </a:t>
            </a:r>
            <a:r>
              <a:rPr lang="en-US" sz="4800" b="1" dirty="0" smtClean="0">
                <a:solidFill>
                  <a:srgbClr val="002060"/>
                </a:solidFill>
              </a:rPr>
              <a:t>multiplication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13601"/>
            <a:ext cx="8001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(5 x 2) x 6 = 5 x (2 x 6)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200802"/>
            <a:ext cx="5715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10 x 6 = 5 x 12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4191000"/>
            <a:ext cx="3429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algebraically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76400" y="3200400"/>
            <a:ext cx="5715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60 = 60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181600"/>
            <a:ext cx="9144000" cy="978729"/>
            <a:chOff x="0" y="5181600"/>
            <a:chExt cx="9144000" cy="978729"/>
          </a:xfrm>
        </p:grpSpPr>
        <p:sp>
          <p:nvSpPr>
            <p:cNvPr id="9" name="TextBox 8"/>
            <p:cNvSpPr txBox="1"/>
            <p:nvPr/>
          </p:nvSpPr>
          <p:spPr>
            <a:xfrm>
              <a:off x="0" y="5181600"/>
              <a:ext cx="91440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4800" b="1" dirty="0" smtClean="0">
                  <a:solidFill>
                    <a:srgbClr val="C00000"/>
                  </a:solidFill>
                </a:rPr>
                <a:t>(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)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 c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=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r>
                <a:rPr lang="en-US" sz="4800" b="1" dirty="0">
                  <a:solidFill>
                    <a:srgbClr val="C00000"/>
                  </a:solidFill>
                </a:rPr>
                <a:t> 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(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c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)</a:t>
              </a:r>
              <a:endPara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863436" y="5652275"/>
              <a:ext cx="108364" cy="8141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77836" y="5682836"/>
              <a:ext cx="108364" cy="108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42168" y="5677418"/>
              <a:ext cx="144232" cy="1192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242280" y="5681664"/>
              <a:ext cx="144232" cy="1192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96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3000"/>
    </mc:Choice>
    <mc:Fallback xmlns="">
      <p:transition spd="slow" advClick="0" advTm="2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3.33333E-6 -3.33333E-6 L -0.00416 -0.14444 " pathEditMode="relative" rAng="0" ptsTypes="AA">
                                      <p:cBhvr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722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associative property </a:t>
            </a:r>
            <a:r>
              <a:rPr lang="en-US" sz="4800" b="1" dirty="0">
                <a:solidFill>
                  <a:srgbClr val="002060"/>
                </a:solidFill>
              </a:rPr>
              <a:t>of </a:t>
            </a:r>
            <a:r>
              <a:rPr lang="en-US" sz="4800" b="1" dirty="0" smtClean="0">
                <a:solidFill>
                  <a:srgbClr val="002060"/>
                </a:solidFill>
              </a:rPr>
              <a:t>multiplication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5181600"/>
            <a:ext cx="9144000" cy="978729"/>
            <a:chOff x="0" y="5181600"/>
            <a:chExt cx="9144000" cy="978729"/>
          </a:xfrm>
        </p:grpSpPr>
        <p:sp>
          <p:nvSpPr>
            <p:cNvPr id="9" name="TextBox 8"/>
            <p:cNvSpPr txBox="1"/>
            <p:nvPr/>
          </p:nvSpPr>
          <p:spPr>
            <a:xfrm>
              <a:off x="0" y="5181600"/>
              <a:ext cx="91440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4800" b="1" dirty="0" smtClean="0">
                  <a:solidFill>
                    <a:srgbClr val="C00000"/>
                  </a:solidFill>
                </a:rPr>
                <a:t>(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)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 c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=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r>
                <a:rPr lang="en-US" sz="4800" b="1" dirty="0">
                  <a:solidFill>
                    <a:srgbClr val="C00000"/>
                  </a:solidFill>
                </a:rPr>
                <a:t> 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(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c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)</a:t>
              </a:r>
              <a:endPara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863436" y="5652275"/>
              <a:ext cx="108364" cy="8141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77836" y="5682836"/>
              <a:ext cx="108364" cy="108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342168" y="5677418"/>
              <a:ext cx="144232" cy="1192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6242280" y="5681664"/>
              <a:ext cx="144232" cy="1192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784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-1.85185E-6 L 0 -0.404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2000">
              <a:srgbClr val="FFFF00"/>
            </a:gs>
            <a:gs pos="26000">
              <a:srgbClr val="FF9900">
                <a:lumMod val="100000"/>
              </a:srgbClr>
            </a:gs>
            <a:gs pos="76000">
              <a:srgbClr val="00FF00"/>
            </a:gs>
            <a:gs pos="100000">
              <a:srgbClr val="3333CC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you identify </a:t>
            </a:r>
          </a:p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this number?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1074509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30000" b="1" dirty="0" smtClean="0">
                <a:solidFill>
                  <a:srgbClr val="660066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7</a:t>
            </a:r>
            <a:endParaRPr lang="en-US" sz="30000" b="1" dirty="0">
              <a:solidFill>
                <a:srgbClr val="660066"/>
              </a:solidFill>
              <a:latin typeface="Century Schoolbook" panose="02040604050505020304" pitchFamily="18" charset="0"/>
              <a:ea typeface="Batang" panose="02030600000101010101" pitchFamily="18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43085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even</a:t>
            </a:r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right?</a:t>
            </a:r>
          </a:p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Seven is its</a:t>
            </a:r>
          </a:p>
          <a:p>
            <a:pPr algn="ctr"/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“identity.”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844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"/>
    </mc:Choice>
    <mc:Fallback xmlns="">
      <p:transition spd="slow" advClick="0" advTm="1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xit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3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uiExpand="1" build="allAtOnce"/>
      <p:bldP spid="4" grpId="0"/>
      <p:bldP spid="4" grpId="1"/>
      <p:bldP spid="5" grpId="2" uiExpan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53000">
              <a:srgbClr val="FFFF00"/>
            </a:gs>
            <a:gs pos="95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number</a:t>
            </a:r>
          </a:p>
          <a:p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can we add to   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 won’t change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its identity?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190500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660066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7</a:t>
            </a:r>
            <a:endParaRPr lang="en-US" sz="9600" b="1" dirty="0">
              <a:solidFill>
                <a:srgbClr val="660066"/>
              </a:solidFill>
              <a:latin typeface="Century Schoolbook" panose="020406040505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7947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363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8000"/>
                </a:solidFill>
              </a:rPr>
              <a:t>additive identity property</a:t>
            </a:r>
            <a:r>
              <a:rPr lang="en-US" sz="4800" b="1" dirty="0" smtClean="0">
                <a:solidFill>
                  <a:srgbClr val="002060"/>
                </a:solidFill>
              </a:rPr>
              <a:t> states that </a:t>
            </a:r>
            <a:r>
              <a:rPr lang="en-US" sz="4800" b="1" i="1" u="sng" dirty="0" smtClean="0">
                <a:solidFill>
                  <a:srgbClr val="002060"/>
                </a:solidFill>
              </a:rPr>
              <a:t>zero</a:t>
            </a:r>
            <a:r>
              <a:rPr lang="en-US" sz="4800" b="1" dirty="0" smtClean="0">
                <a:solidFill>
                  <a:srgbClr val="002060"/>
                </a:solidFill>
              </a:rPr>
              <a:t> can be added to any number without changing its identity.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181600"/>
            <a:ext cx="9144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i="1" dirty="0" smtClean="0">
                <a:solidFill>
                  <a:srgbClr val="C00000"/>
                </a:solidFill>
              </a:rPr>
              <a:t>x</a:t>
            </a:r>
            <a:r>
              <a:rPr lang="en-US" sz="4800" b="1" dirty="0" smtClean="0">
                <a:solidFill>
                  <a:srgbClr val="C00000"/>
                </a:solidFill>
              </a:rPr>
              <a:t> + 0 = </a:t>
            </a:r>
            <a:r>
              <a:rPr lang="en-US" sz="4800" b="1" i="1" dirty="0" smtClean="0">
                <a:solidFill>
                  <a:srgbClr val="C00000"/>
                </a:solidFill>
              </a:rPr>
              <a:t>x</a:t>
            </a:r>
            <a:endParaRPr lang="en-US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190598"/>
            <a:ext cx="9144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7 + 0 = 7</a:t>
            </a:r>
            <a:endParaRPr lang="en-US" sz="4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4191000"/>
            <a:ext cx="3429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algebraically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3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7000"/>
    </mc:Choice>
    <mc:Fallback xmlns="">
      <p:transition spd="slow" advClick="0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build="allAtOnce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FF00"/>
            </a:gs>
            <a:gs pos="53000">
              <a:srgbClr val="FFFF00"/>
            </a:gs>
            <a:gs pos="95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there a number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can multiply   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times     that won’t change its identity?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81336" y="3154740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9600" b="1" dirty="0" smtClean="0">
                <a:solidFill>
                  <a:srgbClr val="660066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7</a:t>
            </a:r>
            <a:endParaRPr lang="en-US" sz="9600" b="1" dirty="0">
              <a:solidFill>
                <a:srgbClr val="660066"/>
              </a:solidFill>
              <a:latin typeface="Century Schoolbook" panose="020406040505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0973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363791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8000"/>
                </a:solidFill>
              </a:rPr>
              <a:t>multiplicative identity property</a:t>
            </a:r>
            <a:r>
              <a:rPr lang="en-US" sz="4800" b="1" dirty="0" smtClean="0">
                <a:solidFill>
                  <a:srgbClr val="002060"/>
                </a:solidFill>
              </a:rPr>
              <a:t> states that multiplying any number times </a:t>
            </a:r>
            <a:r>
              <a:rPr lang="en-US" sz="4800" b="1" i="1" u="sng" dirty="0" smtClean="0">
                <a:solidFill>
                  <a:srgbClr val="002060"/>
                </a:solidFill>
              </a:rPr>
              <a:t>one</a:t>
            </a:r>
            <a:r>
              <a:rPr lang="en-US" sz="4800" b="1" dirty="0" smtClean="0">
                <a:solidFill>
                  <a:srgbClr val="002060"/>
                </a:solidFill>
              </a:rPr>
              <a:t> does not change the number’s identity.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190598"/>
            <a:ext cx="9144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7 x 1 = 7</a:t>
            </a:r>
            <a:endParaRPr lang="en-US" sz="4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4202871"/>
            <a:ext cx="3429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algebraically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5181600"/>
            <a:ext cx="9144000" cy="978729"/>
            <a:chOff x="0" y="5181600"/>
            <a:chExt cx="9144000" cy="978729"/>
          </a:xfrm>
        </p:grpSpPr>
        <p:sp>
          <p:nvSpPr>
            <p:cNvPr id="9" name="TextBox 8"/>
            <p:cNvSpPr txBox="1"/>
            <p:nvPr/>
          </p:nvSpPr>
          <p:spPr>
            <a:xfrm>
              <a:off x="0" y="5181600"/>
              <a:ext cx="91440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4800" b="1" i="1" dirty="0" smtClean="0">
                  <a:solidFill>
                    <a:srgbClr val="C00000"/>
                  </a:solidFill>
                </a:rPr>
                <a:t>n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 1 =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n</a:t>
              </a:r>
              <a:endPara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96924" y="5666563"/>
              <a:ext cx="108364" cy="81415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175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7000"/>
    </mc:Choice>
    <mc:Fallback xmlns="">
      <p:transition spd="slow" advClick="0" advTm="1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rgbClr val="FF99FF"/>
            </a:gs>
            <a:gs pos="0">
              <a:srgbClr val="FFCCFF"/>
            </a:gs>
            <a:gs pos="57000">
              <a:srgbClr val="FFCC99"/>
            </a:gs>
            <a:gs pos="95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Let’s Summarize: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675998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2060"/>
                </a:solidFill>
              </a:rPr>
              <a:t>Commutative Properties:</a:t>
            </a: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move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Associative Properties:</a:t>
            </a: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are regrouped</a:t>
            </a: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Identity Properties:</a:t>
            </a:r>
          </a:p>
          <a:p>
            <a:pPr>
              <a:lnSpc>
                <a:spcPct val="120000"/>
              </a:lnSpc>
            </a:pP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stay the same</a:t>
            </a:r>
            <a:endParaRPr lang="en-US" sz="40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286000" y="-2819400"/>
            <a:ext cx="4800600" cy="12725400"/>
            <a:chOff x="2286000" y="-2819400"/>
            <a:chExt cx="4800600" cy="12725400"/>
          </a:xfrm>
        </p:grpSpPr>
        <p:sp>
          <p:nvSpPr>
            <p:cNvPr id="2" name="Rectangle 1"/>
            <p:cNvSpPr/>
            <p:nvPr/>
          </p:nvSpPr>
          <p:spPr>
            <a:xfrm>
              <a:off x="2286000" y="-2819400"/>
              <a:ext cx="4800600" cy="12725400"/>
            </a:xfrm>
            <a:prstGeom prst="rect">
              <a:avLst/>
            </a:prstGeom>
            <a:solidFill>
              <a:schemeClr val="tx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4686300" y="-2590800"/>
              <a:ext cx="0" cy="11658600"/>
            </a:xfrm>
            <a:prstGeom prst="line">
              <a:avLst/>
            </a:prstGeom>
            <a:ln w="57150">
              <a:solidFill>
                <a:srgbClr val="FFFF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590800" y="4343400"/>
            <a:ext cx="1676400" cy="2667000"/>
            <a:chOff x="5029200" y="3810000"/>
            <a:chExt cx="1676400" cy="2667000"/>
          </a:xfrm>
        </p:grpSpPr>
        <p:sp>
          <p:nvSpPr>
            <p:cNvPr id="5" name="Rounded Rectangle 4"/>
            <p:cNvSpPr/>
            <p:nvPr/>
          </p:nvSpPr>
          <p:spPr>
            <a:xfrm>
              <a:off x="5029200" y="3810000"/>
              <a:ext cx="1676400" cy="2667000"/>
            </a:xfrm>
            <a:prstGeom prst="roundRect">
              <a:avLst/>
            </a:prstGeom>
            <a:solidFill>
              <a:srgbClr val="33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rapezoid 5"/>
            <p:cNvSpPr/>
            <p:nvPr/>
          </p:nvSpPr>
          <p:spPr>
            <a:xfrm rot="10800000">
              <a:off x="5257800" y="4114800"/>
              <a:ext cx="1219200" cy="609600"/>
            </a:xfrm>
            <a:prstGeom prst="trapezoid">
              <a:avLst>
                <a:gd name="adj" fmla="val 12903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/>
            <p:cNvSpPr/>
            <p:nvPr/>
          </p:nvSpPr>
          <p:spPr>
            <a:xfrm>
              <a:off x="5275008" y="5562600"/>
              <a:ext cx="1219200" cy="609600"/>
            </a:xfrm>
            <a:prstGeom prst="trapezoid">
              <a:avLst>
                <a:gd name="adj" fmla="val 12903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08008" y="1333500"/>
            <a:ext cx="1676400" cy="2667000"/>
            <a:chOff x="5029200" y="3810000"/>
            <a:chExt cx="1676400" cy="2667000"/>
          </a:xfrm>
        </p:grpSpPr>
        <p:sp>
          <p:nvSpPr>
            <p:cNvPr id="11" name="Rounded Rectangle 10"/>
            <p:cNvSpPr/>
            <p:nvPr/>
          </p:nvSpPr>
          <p:spPr>
            <a:xfrm>
              <a:off x="5029200" y="3810000"/>
              <a:ext cx="1676400" cy="2667000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/>
            <p:cNvSpPr/>
            <p:nvPr/>
          </p:nvSpPr>
          <p:spPr>
            <a:xfrm rot="10800000">
              <a:off x="5257800" y="4114800"/>
              <a:ext cx="1219200" cy="609600"/>
            </a:xfrm>
            <a:prstGeom prst="trapezoid">
              <a:avLst>
                <a:gd name="adj" fmla="val 12903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5275008" y="5562600"/>
              <a:ext cx="1219200" cy="609600"/>
            </a:xfrm>
            <a:prstGeom prst="trapezoid">
              <a:avLst>
                <a:gd name="adj" fmla="val 12903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940710" y="3676035"/>
            <a:ext cx="1905000" cy="6096000"/>
            <a:chOff x="4940710" y="3676035"/>
            <a:chExt cx="1905000" cy="6096000"/>
          </a:xfrm>
        </p:grpSpPr>
        <p:grpSp>
          <p:nvGrpSpPr>
            <p:cNvPr id="19" name="Group 18"/>
            <p:cNvGrpSpPr/>
            <p:nvPr/>
          </p:nvGrpSpPr>
          <p:grpSpPr>
            <a:xfrm>
              <a:off x="4940710" y="3676035"/>
              <a:ext cx="1905000" cy="6096000"/>
              <a:chOff x="4953000" y="990600"/>
              <a:chExt cx="1905000" cy="60960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953000" y="2667000"/>
                <a:ext cx="1905000" cy="4419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 Same Side Corner Rectangle 14"/>
              <p:cNvSpPr/>
              <p:nvPr/>
            </p:nvSpPr>
            <p:spPr>
              <a:xfrm>
                <a:off x="4953000" y="990600"/>
                <a:ext cx="1905000" cy="1600201"/>
              </a:xfrm>
              <a:prstGeom prst="round2Same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rapezoid 27"/>
            <p:cNvSpPr/>
            <p:nvPr/>
          </p:nvSpPr>
          <p:spPr>
            <a:xfrm rot="10800000">
              <a:off x="5120148" y="4343398"/>
              <a:ext cx="1523999" cy="304802"/>
            </a:xfrm>
            <a:prstGeom prst="trapezoid">
              <a:avLst>
                <a:gd name="adj" fmla="val 12903"/>
              </a:avLst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2674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is called a commute.</a:t>
            </a:r>
            <a:endParaRPr lang="en-US" sz="48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-20892" y="3733800"/>
            <a:ext cx="916489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think “commute,”</a:t>
            </a:r>
            <a:endParaRPr lang="en-US" sz="4800" b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20892" y="1912203"/>
            <a:ext cx="916489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your parents make to </a:t>
            </a:r>
            <a:endParaRPr lang="en-US" sz="48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150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solidFill>
                  <a:srgbClr val="0099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long traffic-jammed trip</a:t>
            </a:r>
            <a:endParaRPr lang="en-US" sz="4800" b="1" dirty="0">
              <a:solidFill>
                <a:srgbClr val="0099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20892" y="4571176"/>
            <a:ext cx="916489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800" b="1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movement.</a:t>
            </a:r>
            <a:endParaRPr lang="en-US" sz="4800" b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41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00"/>
    </mc:Choice>
    <mc:Fallback xmlns="">
      <p:transition spd="slow" advTm="3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25 L -0.00191 -0.6666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25278 L 0.00035 -0.5027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0.25 L 5.55112E-17 -1.079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50278 L -0.00277 -1.4805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-4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25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2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75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4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4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75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4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4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Commutative Property: 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and multiplication, numbers may be added or multiplied together in any order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69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commutative property </a:t>
            </a:r>
            <a:r>
              <a:rPr lang="en-US" sz="4800" b="1" dirty="0">
                <a:solidFill>
                  <a:srgbClr val="002060"/>
                </a:solidFill>
              </a:rPr>
              <a:t>of addition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13601"/>
            <a:ext cx="24384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5 + 2 = 7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8052" y="2300748"/>
            <a:ext cx="24384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and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2286000"/>
            <a:ext cx="24384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2 + 5 = 7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8052" y="2286000"/>
            <a:ext cx="24384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so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200802"/>
            <a:ext cx="3429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5 + 2 = 2 + 5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4191000"/>
            <a:ext cx="3429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algebraically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5181600"/>
            <a:ext cx="3429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 = 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endParaRPr lang="en-US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0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7" grpId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commutative property </a:t>
            </a:r>
            <a:r>
              <a:rPr lang="en-US" sz="4800" b="1" dirty="0">
                <a:solidFill>
                  <a:srgbClr val="002060"/>
                </a:solidFill>
              </a:rPr>
              <a:t>of addition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5181600"/>
            <a:ext cx="3429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 = </a:t>
            </a:r>
            <a:r>
              <a:rPr lang="en-US" sz="4800" b="1" i="1" dirty="0" smtClean="0">
                <a:solidFill>
                  <a:srgbClr val="C00000"/>
                </a:solidFill>
              </a:rPr>
              <a:t>b</a:t>
            </a:r>
            <a:r>
              <a:rPr lang="en-US" sz="4800" b="1" dirty="0" smtClean="0">
                <a:solidFill>
                  <a:srgbClr val="C00000"/>
                </a:solidFill>
              </a:rPr>
              <a:t> + </a:t>
            </a:r>
            <a:r>
              <a:rPr lang="en-US" sz="4800" b="1" i="1" dirty="0" smtClean="0">
                <a:solidFill>
                  <a:srgbClr val="C00000"/>
                </a:solidFill>
              </a:rPr>
              <a:t>a</a:t>
            </a:r>
            <a:endParaRPr lang="en-US" sz="4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43200" y="3359727"/>
            <a:ext cx="415636" cy="831273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581400" y="3359727"/>
            <a:ext cx="415636" cy="831273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4114800"/>
            <a:ext cx="70104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Notice, the a and b move around.  They “commute.”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0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2000"/>
    </mc:Choice>
    <mc:Fallback xmlns="">
      <p:transition spd="slow" advClick="0" advTm="1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11022E-16 -2.22222E-6 L 0.00417 -0.388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commutative property </a:t>
            </a:r>
            <a:r>
              <a:rPr lang="en-US" sz="4800" b="1" dirty="0">
                <a:solidFill>
                  <a:srgbClr val="002060"/>
                </a:solidFill>
              </a:rPr>
              <a:t>of </a:t>
            </a:r>
            <a:r>
              <a:rPr lang="en-US" sz="4800" b="1" dirty="0" smtClean="0">
                <a:solidFill>
                  <a:srgbClr val="002060"/>
                </a:solidFill>
              </a:rPr>
              <a:t>multiplication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313601"/>
            <a:ext cx="2667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3 x 4 = 12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8052" y="2300748"/>
            <a:ext cx="24384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and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6452" y="2314950"/>
            <a:ext cx="2605548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4 x 3 = 12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8052" y="2286000"/>
            <a:ext cx="24384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so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3200802"/>
            <a:ext cx="3429000" cy="91480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</a:rPr>
              <a:t>3 x 4 = 4 x 3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4191000"/>
            <a:ext cx="3429000" cy="9787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algebraically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971800" y="5181600"/>
            <a:ext cx="3429000" cy="978729"/>
            <a:chOff x="2971800" y="5181600"/>
            <a:chExt cx="3429000" cy="978729"/>
          </a:xfrm>
        </p:grpSpPr>
        <p:sp>
          <p:nvSpPr>
            <p:cNvPr id="9" name="TextBox 8"/>
            <p:cNvSpPr txBox="1"/>
            <p:nvPr/>
          </p:nvSpPr>
          <p:spPr>
            <a:xfrm>
              <a:off x="2971800" y="5181600"/>
              <a:ext cx="34290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>
                <a:lnSpc>
                  <a:spcPct val="120000"/>
                </a:lnSpc>
              </a:pP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=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endPara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78940" y="5697584"/>
              <a:ext cx="108364" cy="108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378036" y="5697792"/>
              <a:ext cx="108364" cy="108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960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8305800" cy="18651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002060"/>
                </a:solidFill>
              </a:rPr>
              <a:t>The </a:t>
            </a:r>
            <a:r>
              <a:rPr lang="en-US" sz="4800" b="1" dirty="0" smtClean="0">
                <a:solidFill>
                  <a:srgbClr val="002060"/>
                </a:solidFill>
              </a:rPr>
              <a:t>commutative property </a:t>
            </a:r>
            <a:r>
              <a:rPr lang="en-US" sz="4800" b="1" dirty="0">
                <a:solidFill>
                  <a:srgbClr val="002060"/>
                </a:solidFill>
              </a:rPr>
              <a:t>of </a:t>
            </a:r>
            <a:r>
              <a:rPr lang="en-US" sz="4800" b="1" dirty="0" smtClean="0">
                <a:solidFill>
                  <a:srgbClr val="002060"/>
                </a:solidFill>
              </a:rPr>
              <a:t>multiplication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71800" y="5181600"/>
            <a:ext cx="3429000" cy="978729"/>
            <a:chOff x="2971800" y="5181600"/>
            <a:chExt cx="3429000" cy="978729"/>
          </a:xfrm>
        </p:grpSpPr>
        <p:sp>
          <p:nvSpPr>
            <p:cNvPr id="9" name="TextBox 8"/>
            <p:cNvSpPr txBox="1"/>
            <p:nvPr/>
          </p:nvSpPr>
          <p:spPr>
            <a:xfrm>
              <a:off x="2971800" y="5181600"/>
              <a:ext cx="3429000" cy="9787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>
                <a:lnSpc>
                  <a:spcPct val="120000"/>
                </a:lnSpc>
              </a:pP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=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b</a:t>
              </a:r>
              <a:r>
                <a:rPr lang="en-US" sz="4800" b="1" dirty="0" smtClean="0">
                  <a:solidFill>
                    <a:srgbClr val="C00000"/>
                  </a:solidFill>
                </a:rPr>
                <a:t>    </a:t>
              </a:r>
              <a:r>
                <a:rPr lang="en-US" sz="4800" b="1" i="1" dirty="0" smtClean="0">
                  <a:solidFill>
                    <a:srgbClr val="C00000"/>
                  </a:solidFill>
                </a:rPr>
                <a:t>a</a:t>
              </a:r>
              <a:endParaRPr lang="en-US" sz="4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578940" y="5682836"/>
              <a:ext cx="108364" cy="108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378036" y="5685504"/>
              <a:ext cx="108364" cy="108364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619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1.85185E-6 L -0.00417 -0.39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14400" y="838200"/>
            <a:ext cx="68580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-Turn Arrow 1"/>
          <p:cNvSpPr/>
          <p:nvPr/>
        </p:nvSpPr>
        <p:spPr>
          <a:xfrm>
            <a:off x="533400" y="533400"/>
            <a:ext cx="8077200" cy="2438400"/>
          </a:xfrm>
          <a:prstGeom prst="uturnArrow">
            <a:avLst>
              <a:gd name="adj1" fmla="val 25000"/>
              <a:gd name="adj2" fmla="val 25000"/>
              <a:gd name="adj3" fmla="val 0"/>
              <a:gd name="adj4" fmla="val 32863"/>
              <a:gd name="adj5" fmla="val 99283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20263" y="1166352"/>
            <a:ext cx="2171700" cy="1828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321459" y="1143000"/>
            <a:ext cx="2171700" cy="1828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rapezoid 14"/>
          <p:cNvSpPr/>
          <p:nvPr/>
        </p:nvSpPr>
        <p:spPr>
          <a:xfrm>
            <a:off x="1371600" y="1524000"/>
            <a:ext cx="1676400" cy="990600"/>
          </a:xfrm>
          <a:prstGeom prst="trapezoid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rapezoid 16"/>
          <p:cNvSpPr/>
          <p:nvPr/>
        </p:nvSpPr>
        <p:spPr>
          <a:xfrm>
            <a:off x="3505200" y="1524000"/>
            <a:ext cx="1676400" cy="990600"/>
          </a:xfrm>
          <a:prstGeom prst="trapezoid">
            <a:avLst/>
          </a:prstGeom>
          <a:solidFill>
            <a:srgbClr val="FF99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00200" y="1263444"/>
            <a:ext cx="12192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8800" b="1" dirty="0" smtClean="0"/>
              <a:t>a</a:t>
            </a:r>
            <a:endParaRPr lang="en-US" sz="8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1292940"/>
            <a:ext cx="1219200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b</a:t>
            </a:r>
            <a:endParaRPr lang="en-US" sz="88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800100" y="2293374"/>
            <a:ext cx="1600200" cy="1600200"/>
            <a:chOff x="1905000" y="3962400"/>
            <a:chExt cx="1600200" cy="1600200"/>
          </a:xfrm>
        </p:grpSpPr>
        <p:sp>
          <p:nvSpPr>
            <p:cNvPr id="7" name="Oval 6"/>
            <p:cNvSpPr/>
            <p:nvPr/>
          </p:nvSpPr>
          <p:spPr>
            <a:xfrm>
              <a:off x="1905000" y="3962400"/>
              <a:ext cx="1600200" cy="1600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24382" y="3962400"/>
              <a:ext cx="1219200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/>
              <a:r>
                <a:rPr lang="en-US" sz="8800" b="1" dirty="0" smtClean="0"/>
                <a:t>a</a:t>
              </a:r>
              <a:endParaRPr lang="en-US" sz="8800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276600" y="2293374"/>
            <a:ext cx="1600200" cy="1600200"/>
            <a:chOff x="1905000" y="3962400"/>
            <a:chExt cx="1600200" cy="1600200"/>
          </a:xfrm>
          <a:solidFill>
            <a:srgbClr val="FF9900"/>
          </a:solidFill>
        </p:grpSpPr>
        <p:sp>
          <p:nvSpPr>
            <p:cNvPr id="23" name="Oval 22"/>
            <p:cNvSpPr/>
            <p:nvPr/>
          </p:nvSpPr>
          <p:spPr>
            <a:xfrm>
              <a:off x="1905000" y="3962400"/>
              <a:ext cx="1600200" cy="16002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124382" y="4054598"/>
              <a:ext cx="1219200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/>
              <a:r>
                <a:rPr lang="en-US" sz="8800" b="1" dirty="0" smtClean="0"/>
                <a:t>b</a:t>
              </a:r>
              <a:endParaRPr lang="en-US" sz="8800" b="1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77000" y="2286000"/>
            <a:ext cx="1600200" cy="1614948"/>
            <a:chOff x="1905000" y="3947652"/>
            <a:chExt cx="1600200" cy="1614948"/>
          </a:xfrm>
          <a:solidFill>
            <a:srgbClr val="FFFF00"/>
          </a:solidFill>
        </p:grpSpPr>
        <p:sp>
          <p:nvSpPr>
            <p:cNvPr id="26" name="Oval 25"/>
            <p:cNvSpPr/>
            <p:nvPr/>
          </p:nvSpPr>
          <p:spPr>
            <a:xfrm>
              <a:off x="1905000" y="3962400"/>
              <a:ext cx="1600200" cy="1600200"/>
            </a:xfrm>
            <a:prstGeom prst="ellipse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94886" y="3947652"/>
              <a:ext cx="1219200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/>
              <a:r>
                <a:rPr lang="en-US" sz="8800" b="1" dirty="0" smtClean="0"/>
                <a:t>c</a:t>
              </a:r>
              <a:endParaRPr lang="en-US" sz="88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203704" y="2826774"/>
            <a:ext cx="1225296" cy="1446550"/>
            <a:chOff x="2286000" y="5335250"/>
            <a:chExt cx="1225296" cy="1446550"/>
          </a:xfrm>
        </p:grpSpPr>
        <p:sp>
          <p:nvSpPr>
            <p:cNvPr id="9" name="Isosceles Triangle 8"/>
            <p:cNvSpPr/>
            <p:nvPr/>
          </p:nvSpPr>
          <p:spPr>
            <a:xfrm>
              <a:off x="2362200" y="5755534"/>
              <a:ext cx="1149096" cy="9906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286000" y="5335250"/>
              <a:ext cx="1219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/>
              <a:r>
                <a:rPr lang="en-US" sz="8800" b="1" dirty="0" smtClean="0"/>
                <a:t>,</a:t>
              </a:r>
              <a:endParaRPr lang="en-US" sz="8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105400" y="2417035"/>
            <a:ext cx="1219200" cy="1199228"/>
            <a:chOff x="4662488" y="3749798"/>
            <a:chExt cx="1219200" cy="1362976"/>
          </a:xfrm>
        </p:grpSpPr>
        <p:sp>
          <p:nvSpPr>
            <p:cNvPr id="29" name="Rectangle 28"/>
            <p:cNvSpPr/>
            <p:nvPr/>
          </p:nvSpPr>
          <p:spPr>
            <a:xfrm>
              <a:off x="4724400" y="3810000"/>
              <a:ext cx="1035837" cy="130277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62488" y="3749798"/>
              <a:ext cx="1219200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/>
            <a:p>
              <a:pPr algn="ctr"/>
              <a:r>
                <a:rPr lang="en-US" sz="7200" b="1" dirty="0" smtClean="0"/>
                <a:t>&amp;</a:t>
              </a:r>
              <a:endParaRPr lang="en-US" sz="72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0" y="43507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Cooper Black" panose="0208090404030B020404" pitchFamily="18" charset="0"/>
              </a:rPr>
              <a:t>are friends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-1" y="5205233"/>
            <a:ext cx="4407309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dirty="0" smtClean="0">
                <a:latin typeface="Cooper Black" panose="0208090404030B020404" pitchFamily="18" charset="0"/>
              </a:rPr>
              <a:t>they are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90976" y="5200471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dirty="0" smtClean="0">
                <a:latin typeface="Cooper Black" panose="0208090404030B020404" pitchFamily="18" charset="0"/>
              </a:rPr>
              <a:t>associates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81199" y="4362271"/>
            <a:ext cx="5181601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dirty="0">
                <a:latin typeface="Cooper Black" panose="0208090404030B020404" pitchFamily="18" charset="0"/>
              </a:rPr>
              <a:t>o</a:t>
            </a:r>
            <a:r>
              <a:rPr lang="en-US" sz="7200" dirty="0" smtClean="0">
                <a:latin typeface="Cooper Black" panose="0208090404030B020404" pitchFamily="18" charset="0"/>
              </a:rPr>
              <a:t>n a couch</a:t>
            </a:r>
            <a:endParaRPr lang="en-US" sz="7200" dirty="0">
              <a:latin typeface="Cooper Black" panose="0208090404030B0204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4799" y="3254276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dirty="0" smtClean="0">
                <a:latin typeface="Cooper Black" panose="0208090404030B020404" pitchFamily="18" charset="0"/>
              </a:rPr>
              <a:t>sometimes </a:t>
            </a:r>
            <a:r>
              <a:rPr lang="en-US" sz="7200" dirty="0" smtClean="0">
                <a:solidFill>
                  <a:srgbClr val="FF0000"/>
                </a:solidFill>
                <a:latin typeface="Cooper Black" panose="0208090404030B020404" pitchFamily="18" charset="0"/>
              </a:rPr>
              <a:t>a</a:t>
            </a:r>
          </a:p>
          <a:p>
            <a:pPr algn="ctr"/>
            <a:r>
              <a:rPr lang="en-US" sz="7200" dirty="0" smtClean="0">
                <a:latin typeface="Cooper Black" panose="0208090404030B020404" pitchFamily="18" charset="0"/>
              </a:rPr>
              <a:t>associates with </a:t>
            </a:r>
            <a:r>
              <a:rPr lang="en-US" sz="7200" dirty="0">
                <a:solidFill>
                  <a:srgbClr val="FF9900"/>
                </a:solidFill>
                <a:latin typeface="Cooper Black" panose="0208090404030B020404" pitchFamily="18" charset="0"/>
              </a:rPr>
              <a:t>b</a:t>
            </a:r>
            <a:endParaRPr lang="en-US" sz="7200" b="1" dirty="0">
              <a:solidFill>
                <a:srgbClr val="FF0000"/>
              </a:solidFill>
              <a:latin typeface="Cooper Black" panose="0208090404030B0204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7176" y="3262312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7200" dirty="0" smtClean="0">
                <a:latin typeface="Cooper Black" panose="0208090404030B020404" pitchFamily="18" charset="0"/>
              </a:rPr>
              <a:t>and sometimes </a:t>
            </a:r>
            <a:r>
              <a:rPr lang="en-US" sz="7200" dirty="0">
                <a:solidFill>
                  <a:srgbClr val="FF9900"/>
                </a:solidFill>
                <a:latin typeface="Cooper Black" panose="0208090404030B020404" pitchFamily="18" charset="0"/>
              </a:rPr>
              <a:t>b</a:t>
            </a:r>
            <a:endParaRPr lang="en-US" sz="7200" dirty="0" smtClean="0">
              <a:solidFill>
                <a:srgbClr val="FF0000"/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7200" dirty="0" smtClean="0">
                <a:latin typeface="Cooper Black" panose="0208090404030B020404" pitchFamily="18" charset="0"/>
              </a:rPr>
              <a:t>associates with </a:t>
            </a:r>
            <a:r>
              <a:rPr lang="en-US" sz="7200" dirty="0" smtClean="0">
                <a:solidFill>
                  <a:srgbClr val="FFFF00"/>
                </a:solidFill>
                <a:latin typeface="Cooper Black" panose="0208090404030B020404" pitchFamily="18" charset="0"/>
              </a:rPr>
              <a:t>c</a:t>
            </a:r>
            <a:endParaRPr lang="en-US" sz="7200" b="1" dirty="0">
              <a:solidFill>
                <a:srgbClr val="FFFF00"/>
              </a:solidFill>
              <a:latin typeface="Cooper Black" panose="0208090404030B0204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512587" y="1155291"/>
            <a:ext cx="2171700" cy="18288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/>
          <p:cNvSpPr/>
          <p:nvPr/>
        </p:nvSpPr>
        <p:spPr>
          <a:xfrm>
            <a:off x="5715000" y="1524000"/>
            <a:ext cx="1676400" cy="990600"/>
          </a:xfrm>
          <a:prstGeom prst="trapezoid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15000" y="1219200"/>
            <a:ext cx="167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/>
              <a:t>c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58083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0"/>
    </mc:Choice>
    <mc:Fallback xmlns="">
      <p:transition spd="slow" advClick="0" advTm="3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950"/>
                            </p:stCondLst>
                            <p:childTnLst>
                              <p:par>
                                <p:cTn id="35" presetID="10" presetClass="exit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4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700"/>
                            </p:stCondLst>
                            <p:childTnLst>
                              <p:par>
                                <p:cTn id="46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700"/>
                            </p:stCondLst>
                            <p:childTnLst>
                              <p:par>
                                <p:cTn id="65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3.33333E-6 L -0.21146 -0.2458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-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2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200"/>
                            </p:stCondLst>
                            <p:childTnLst>
                              <p:par>
                                <p:cTn id="72" presetID="2" presetClass="entr" presetSubtype="1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200"/>
                            </p:stCondLst>
                            <p:childTnLst>
                              <p:par>
                                <p:cTn id="117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17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3700"/>
                            </p:stCondLst>
                            <p:childTnLst>
                              <p:par>
                                <p:cTn id="128" presetID="8" presetClass="emph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-5400000">
                                      <p:cBhvr>
                                        <p:cTn id="1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5400000">
                                      <p:cBhvr>
                                        <p:cTn id="1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700"/>
                            </p:stCondLst>
                            <p:childTnLst>
                              <p:par>
                                <p:cTn id="133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72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9200"/>
                            </p:stCondLst>
                            <p:childTnLst>
                              <p:par>
                                <p:cTn id="141" presetID="8" presetClass="emph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Rot by="5400000">
                                      <p:cBhvr>
                                        <p:cTn id="1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-10800000">
                                      <p:cBhvr>
                                        <p:cTn id="1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5400000">
                                      <p:cBhvr>
                                        <p:cTn id="1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  <p:bldP spid="6" grpId="0" animBg="1"/>
      <p:bldP spid="11" grpId="0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18" grpId="0"/>
      <p:bldP spid="20" grpId="0"/>
      <p:bldP spid="33" grpId="0" build="allAtOnce"/>
      <p:bldP spid="35" grpId="0"/>
      <p:bldP spid="35" grpId="1"/>
      <p:bldP spid="36" grpId="0"/>
      <p:bldP spid="36" grpId="1"/>
      <p:bldP spid="36" grpId="2"/>
      <p:bldP spid="37" grpId="0"/>
      <p:bldP spid="37" grpId="1"/>
      <p:bldP spid="38" grpId="0"/>
      <p:bldP spid="38" grpId="1"/>
      <p:bldP spid="39" grpId="0"/>
      <p:bldP spid="12" grpId="0" animBg="1"/>
      <p:bldP spid="16" grpId="0" animBg="1"/>
      <p:bldP spid="16" grpId="1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192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>
              <a:lnSpc>
                <a:spcPct val="120000"/>
              </a:lnSpc>
            </a:pP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Associative </a:t>
            </a:r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Property: 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 and multiplication, 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matter how the numbers are grouped, the answer will always be the same.</a:t>
            </a:r>
            <a:endParaRPr lang="en-US" sz="4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0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9000"/>
    </mc:Choice>
    <mc:Fallback xmlns="">
      <p:transition spd="slow" advClick="0" advTm="9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435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Batang</vt:lpstr>
      <vt:lpstr>Arial</vt:lpstr>
      <vt:lpstr>Calibri</vt:lpstr>
      <vt:lpstr>Century Schoolbook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Daren Pelkie</cp:lastModifiedBy>
  <cp:revision>61</cp:revision>
  <dcterms:created xsi:type="dcterms:W3CDTF">2015-07-13T19:51:14Z</dcterms:created>
  <dcterms:modified xsi:type="dcterms:W3CDTF">2018-06-20T00:41:30Z</dcterms:modified>
</cp:coreProperties>
</file>