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4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5" Type="http://schemas.openxmlformats.org/officeDocument/2006/relationships/image" Target="../media/image14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14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5.wmf"/><Relationship Id="rId5" Type="http://schemas.openxmlformats.org/officeDocument/2006/relationships/image" Target="../media/image14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0.wmf"/><Relationship Id="rId5" Type="http://schemas.openxmlformats.org/officeDocument/2006/relationships/image" Target="../media/image14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39EF2F-3B6B-4401-8291-B31A1C17AD30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F47682-4C6E-4B46-8D7A-A36B536C2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4</a:t>
            </a:r>
            <a:endParaRPr lang="en-US" dirty="0" smtClean="0"/>
          </a:p>
          <a:p>
            <a:r>
              <a:rPr lang="en-US" dirty="0" smtClean="0"/>
              <a:t>Math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82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Percent Change – Examples </a:t>
            </a:r>
          </a:p>
          <a:p>
            <a:r>
              <a:rPr lang="en-US" dirty="0" smtClean="0"/>
              <a:t>In a given year, Hillsborough had a total of 7.5 inches of rain by March 1 and a total of 22.5 inches by July 1.  Find the percent of increase from 7.5 to 22.5.</a:t>
            </a:r>
          </a:p>
          <a:p>
            <a:pPr lvl="1"/>
            <a:r>
              <a:rPr lang="en-US" dirty="0" smtClean="0"/>
              <a:t>Find the difference of the two amounts: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the percent of increase: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There was a 200% increase in rain between March and July.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5029200"/>
          <a:ext cx="59848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3" imgW="253800" imgH="393480" progId="Equation.3">
                  <p:embed/>
                </p:oleObj>
              </mc:Choice>
              <mc:Fallback>
                <p:oleObj name="Equation" r:id="rId3" imgW="2538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029200"/>
                        <a:ext cx="598488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752600" y="4267200"/>
          <a:ext cx="14986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5" imgW="634680" imgH="177480" progId="Equation.3">
                  <p:embed/>
                </p:oleObj>
              </mc:Choice>
              <mc:Fallback>
                <p:oleObj name="Equation" r:id="rId5" imgW="63468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67200"/>
                        <a:ext cx="14986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3609975" y="4237038"/>
          <a:ext cx="7191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7" imgW="304560" imgH="177480" progId="Equation.3">
                  <p:embed/>
                </p:oleObj>
              </mc:Choice>
              <mc:Fallback>
                <p:oleObj name="Equation" r:id="rId7" imgW="30456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4237038"/>
                        <a:ext cx="7191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2876550" y="5257800"/>
          <a:ext cx="8397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9" imgW="355320" imgH="177480" progId="Equation.3">
                  <p:embed/>
                </p:oleObj>
              </mc:Choice>
              <mc:Fallback>
                <p:oleObj name="Equation" r:id="rId9" imgW="35532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5257800"/>
                        <a:ext cx="839788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4146550" y="5257800"/>
          <a:ext cx="8112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11" imgW="342720" imgH="177480" progId="Equation.3">
                  <p:embed/>
                </p:oleObj>
              </mc:Choice>
              <mc:Fallback>
                <p:oleObj name="Equation" r:id="rId11" imgW="342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5257800"/>
                        <a:ext cx="8112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5334000" y="5257800"/>
          <a:ext cx="12303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3" imgW="520560" imgH="177480" progId="Equation.3">
                  <p:embed/>
                </p:oleObj>
              </mc:Choice>
              <mc:Fallback>
                <p:oleObj name="Equation" r:id="rId13" imgW="52056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257800"/>
                        <a:ext cx="12303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82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Percent Change – Examples </a:t>
            </a:r>
          </a:p>
          <a:p>
            <a:r>
              <a:rPr lang="en-US" dirty="0" smtClean="0"/>
              <a:t>The average cost of a gallon of gasoline increased to $2.99 per gallon from $2.85.  Find the percent change.</a:t>
            </a:r>
          </a:p>
          <a:p>
            <a:pPr lvl="1"/>
            <a:r>
              <a:rPr lang="en-US" dirty="0" smtClean="0"/>
              <a:t>Find the difference of the two amounts: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the percent change: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There was a 4.9% increase in gasoline prices.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47825" y="5029200"/>
          <a:ext cx="80803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3" imgW="342720" imgH="393480" progId="Equation.3">
                  <p:embed/>
                </p:oleObj>
              </mc:Choice>
              <mc:Fallback>
                <p:oleObj name="Equation" r:id="rId3" imgW="3427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5029200"/>
                        <a:ext cx="808038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662113" y="4038600"/>
          <a:ext cx="16795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5" imgW="711000" imgH="177480" progId="Equation.3">
                  <p:embed/>
                </p:oleObj>
              </mc:Choice>
              <mc:Fallback>
                <p:oleObj name="Equation" r:id="rId5" imgW="71100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4038600"/>
                        <a:ext cx="16795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3565525" y="4008438"/>
          <a:ext cx="8096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7" imgW="342720" imgH="177480" progId="Equation.3">
                  <p:embed/>
                </p:oleObj>
              </mc:Choice>
              <mc:Fallback>
                <p:oleObj name="Equation" r:id="rId7" imgW="3427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4008438"/>
                        <a:ext cx="8096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2697163" y="5257800"/>
          <a:ext cx="11985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9" imgW="507960" imgH="177480" progId="Equation.3">
                  <p:embed/>
                </p:oleObj>
              </mc:Choice>
              <mc:Fallback>
                <p:oleObj name="Equation" r:id="rId9" imgW="50796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5257800"/>
                        <a:ext cx="11985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4146550" y="5257800"/>
          <a:ext cx="8112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11" imgW="342720" imgH="177480" progId="Equation.3">
                  <p:embed/>
                </p:oleObj>
              </mc:Choice>
              <mc:Fallback>
                <p:oleObj name="Equation" r:id="rId11" imgW="342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5257800"/>
                        <a:ext cx="8112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5378450" y="5257800"/>
          <a:ext cx="11398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13" imgW="482400" imgH="177480" progId="Equation.3">
                  <p:embed/>
                </p:oleObj>
              </mc:Choice>
              <mc:Fallback>
                <p:oleObj name="Equation" r:id="rId13" imgW="4824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5257800"/>
                        <a:ext cx="11398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Important Vocabulary:</a:t>
            </a:r>
          </a:p>
          <a:p>
            <a:r>
              <a:rPr lang="en-US" dirty="0" smtClean="0"/>
              <a:t>Percent of Change – </a:t>
            </a:r>
          </a:p>
          <a:p>
            <a:pPr lvl="1"/>
            <a:r>
              <a:rPr lang="en-US" dirty="0" smtClean="0"/>
              <a:t>Amount a quantity increases or decreases from its original amount</a:t>
            </a:r>
          </a:p>
          <a:p>
            <a:r>
              <a:rPr lang="en-US" dirty="0" smtClean="0"/>
              <a:t>To Find Percent of Change –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4038600"/>
          <a:ext cx="351212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485720" imgH="419040" progId="Equation.3">
                  <p:embed/>
                </p:oleObj>
              </mc:Choice>
              <mc:Fallback>
                <p:oleObj name="Equation" r:id="rId3" imgW="14857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038600"/>
                        <a:ext cx="351212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0134600" y="5181600"/>
            <a:ext cx="1036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“change over original”</a:t>
            </a:r>
            <a:endParaRPr lang="en-US" sz="7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Percent Increase – Examples </a:t>
            </a:r>
          </a:p>
          <a:p>
            <a:r>
              <a:rPr lang="en-US" dirty="0" smtClean="0"/>
              <a:t>Find the percent change from 4 to 7.5</a:t>
            </a:r>
          </a:p>
          <a:p>
            <a:pPr lvl="1"/>
            <a:r>
              <a:rPr lang="en-US" dirty="0" smtClean="0"/>
              <a:t>Find the difference of the two amounts: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the percent of increase: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There was an 87.5% increase.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4038600"/>
          <a:ext cx="6000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253800" imgH="393480" progId="Equation.3">
                  <p:embed/>
                </p:oleObj>
              </mc:Choice>
              <mc:Fallback>
                <p:oleObj name="Equation" r:id="rId3" imgW="2538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38600"/>
                        <a:ext cx="600075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905000" y="3124200"/>
          <a:ext cx="104933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444240" imgH="177480" progId="Equation.3">
                  <p:embed/>
                </p:oleObj>
              </mc:Choice>
              <mc:Fallback>
                <p:oleObj name="Equation" r:id="rId5" imgW="44424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24200"/>
                        <a:ext cx="1049337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3228975" y="3124200"/>
          <a:ext cx="8397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7" imgW="355320" imgH="177480" progId="Equation.3">
                  <p:embed/>
                </p:oleObj>
              </mc:Choice>
              <mc:Fallback>
                <p:oleObj name="Equation" r:id="rId7" imgW="3553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3124200"/>
                        <a:ext cx="839788" cy="420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2667000" y="4267200"/>
          <a:ext cx="12001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9" imgW="507960" imgH="177480" progId="Equation.3">
                  <p:embed/>
                </p:oleObj>
              </mc:Choice>
              <mc:Fallback>
                <p:oleObj name="Equation" r:id="rId9" imgW="5079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67200"/>
                        <a:ext cx="120015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4079875" y="4267200"/>
          <a:ext cx="8112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1" imgW="342720" imgH="177480" progId="Equation.3">
                  <p:embed/>
                </p:oleObj>
              </mc:Choice>
              <mc:Fallback>
                <p:oleObj name="Equation" r:id="rId11" imgW="3427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4267200"/>
                        <a:ext cx="8112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4953000" y="4267200"/>
          <a:ext cx="13223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3" imgW="558720" imgH="177480" progId="Equation.3">
                  <p:embed/>
                </p:oleObj>
              </mc:Choice>
              <mc:Fallback>
                <p:oleObj name="Equation" r:id="rId13" imgW="5587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267200"/>
                        <a:ext cx="132238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Percent Increase – Examples </a:t>
            </a:r>
          </a:p>
          <a:p>
            <a:r>
              <a:rPr lang="en-US" dirty="0" smtClean="0"/>
              <a:t>Find the percent increase from 8 to 9.6</a:t>
            </a:r>
          </a:p>
          <a:p>
            <a:pPr lvl="1"/>
            <a:r>
              <a:rPr lang="en-US" dirty="0" smtClean="0"/>
              <a:t>Find the difference of the two amounts: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the percent of increase: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There was a 20% increase.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19288" y="4038600"/>
          <a:ext cx="5699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241200" imgH="393480" progId="Equation.3">
                  <p:embed/>
                </p:oleObj>
              </mc:Choice>
              <mc:Fallback>
                <p:oleObj name="Equation" r:id="rId3" imgW="2412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4038600"/>
                        <a:ext cx="569912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919288" y="3124200"/>
          <a:ext cx="10191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5" imgW="431640" imgH="177480" progId="Equation.3">
                  <p:embed/>
                </p:oleObj>
              </mc:Choice>
              <mc:Fallback>
                <p:oleObj name="Equation" r:id="rId5" imgW="43164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3124200"/>
                        <a:ext cx="10191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3243263" y="3124200"/>
          <a:ext cx="8096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7" imgW="342720" imgH="177480" progId="Equation.3">
                  <p:embed/>
                </p:oleObj>
              </mc:Choice>
              <mc:Fallback>
                <p:oleObj name="Equation" r:id="rId7" imgW="3427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3124200"/>
                        <a:ext cx="8096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2846388" y="4267200"/>
          <a:ext cx="8397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9" imgW="355320" imgH="177480" progId="Equation.3">
                  <p:embed/>
                </p:oleObj>
              </mc:Choice>
              <mc:Fallback>
                <p:oleObj name="Equation" r:id="rId9" imgW="35532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4267200"/>
                        <a:ext cx="83978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4079875" y="4267200"/>
          <a:ext cx="8112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11" imgW="342720" imgH="177480" progId="Equation.3">
                  <p:embed/>
                </p:oleObj>
              </mc:Choice>
              <mc:Fallback>
                <p:oleObj name="Equation" r:id="rId11" imgW="342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4267200"/>
                        <a:ext cx="8112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5087938" y="4267200"/>
          <a:ext cx="10509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13" imgW="444240" imgH="177480" progId="Equation.3">
                  <p:embed/>
                </p:oleObj>
              </mc:Choice>
              <mc:Fallback>
                <p:oleObj name="Equation" r:id="rId13" imgW="44424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4267200"/>
                        <a:ext cx="10509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Percent Increase – Examples </a:t>
            </a:r>
          </a:p>
          <a:p>
            <a:r>
              <a:rPr lang="en-US" dirty="0" smtClean="0"/>
              <a:t>Find the percent increase from 100 to 114</a:t>
            </a:r>
          </a:p>
          <a:p>
            <a:pPr lvl="1"/>
            <a:r>
              <a:rPr lang="en-US" dirty="0" smtClean="0"/>
              <a:t>Find the difference of the two amounts: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the percent of increase: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There was a 14% increase.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74838" y="4038600"/>
          <a:ext cx="6604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279360" imgH="393480" progId="Equation.3">
                  <p:embed/>
                </p:oleObj>
              </mc:Choice>
              <mc:Fallback>
                <p:oleObj name="Equation" r:id="rId3" imgW="2793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4038600"/>
                        <a:ext cx="660400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709738" y="3124200"/>
          <a:ext cx="14382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5" imgW="609480" imgH="177480" progId="Equation.3">
                  <p:embed/>
                </p:oleObj>
              </mc:Choice>
              <mc:Fallback>
                <p:oleObj name="Equation" r:id="rId5" imgW="60948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3124200"/>
                        <a:ext cx="14382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3287713" y="3138488"/>
          <a:ext cx="719137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7" imgW="304560" imgH="164880" progId="Equation.3">
                  <p:embed/>
                </p:oleObj>
              </mc:Choice>
              <mc:Fallback>
                <p:oleObj name="Equation" r:id="rId7" imgW="30456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3138488"/>
                        <a:ext cx="719137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2755900" y="4267200"/>
          <a:ext cx="10207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9" imgW="431640" imgH="177480" progId="Equation.3">
                  <p:embed/>
                </p:oleObj>
              </mc:Choice>
              <mc:Fallback>
                <p:oleObj name="Equation" r:id="rId9" imgW="43164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4267200"/>
                        <a:ext cx="10207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4079875" y="4267200"/>
          <a:ext cx="8112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1" imgW="342720" imgH="177480" progId="Equation.3">
                  <p:embed/>
                </p:oleObj>
              </mc:Choice>
              <mc:Fallback>
                <p:oleObj name="Equation" r:id="rId11" imgW="342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4267200"/>
                        <a:ext cx="8112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5102225" y="4267200"/>
          <a:ext cx="10223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3" imgW="431640" imgH="177480" progId="Equation.3">
                  <p:embed/>
                </p:oleObj>
              </mc:Choice>
              <mc:Fallback>
                <p:oleObj name="Equation" r:id="rId13" imgW="43164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2225" y="4267200"/>
                        <a:ext cx="102235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Percent Increase – Examples </a:t>
            </a:r>
          </a:p>
          <a:p>
            <a:r>
              <a:rPr lang="en-US" dirty="0" smtClean="0"/>
              <a:t>Find the percent increase from 2 to 3.2</a:t>
            </a:r>
          </a:p>
          <a:p>
            <a:pPr lvl="1"/>
            <a:r>
              <a:rPr lang="en-US" dirty="0" smtClean="0"/>
              <a:t>Find the difference of the two amounts: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the percent of increase: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There was a 60% increase.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19288" y="4038600"/>
          <a:ext cx="5699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241200" imgH="393480" progId="Equation.3">
                  <p:embed/>
                </p:oleObj>
              </mc:Choice>
              <mc:Fallback>
                <p:oleObj name="Equation" r:id="rId3" imgW="2412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4038600"/>
                        <a:ext cx="569912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903413" y="3124200"/>
          <a:ext cx="10493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5" imgW="444240" imgH="177480" progId="Equation.3">
                  <p:embed/>
                </p:oleObj>
              </mc:Choice>
              <mc:Fallback>
                <p:oleObj name="Equation" r:id="rId5" imgW="44424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3124200"/>
                        <a:ext cx="104933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3243263" y="3124200"/>
          <a:ext cx="8096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7" imgW="342720" imgH="177480" progId="Equation.3">
                  <p:embed/>
                </p:oleObj>
              </mc:Choice>
              <mc:Fallback>
                <p:oleObj name="Equation" r:id="rId7" imgW="3427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3124200"/>
                        <a:ext cx="8096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2846388" y="4267200"/>
          <a:ext cx="8397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9" imgW="355320" imgH="177480" progId="Equation.3">
                  <p:embed/>
                </p:oleObj>
              </mc:Choice>
              <mc:Fallback>
                <p:oleObj name="Equation" r:id="rId9" imgW="35532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4267200"/>
                        <a:ext cx="83978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4079875" y="4267200"/>
          <a:ext cx="8112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11" imgW="342720" imgH="177480" progId="Equation.3">
                  <p:embed/>
                </p:oleObj>
              </mc:Choice>
              <mc:Fallback>
                <p:oleObj name="Equation" r:id="rId11" imgW="342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4267200"/>
                        <a:ext cx="8112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5087938" y="4267200"/>
          <a:ext cx="10509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13" imgW="444240" imgH="177480" progId="Equation.3">
                  <p:embed/>
                </p:oleObj>
              </mc:Choice>
              <mc:Fallback>
                <p:oleObj name="Equation" r:id="rId13" imgW="44424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4267200"/>
                        <a:ext cx="10509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Percent Decrease– Examples </a:t>
            </a:r>
          </a:p>
          <a:p>
            <a:r>
              <a:rPr lang="en-US" dirty="0" smtClean="0"/>
              <a:t>Find the percent decrease from 1,250 to 1,120</a:t>
            </a:r>
          </a:p>
          <a:p>
            <a:pPr lvl="1"/>
            <a:r>
              <a:rPr lang="en-US" dirty="0" smtClean="0"/>
              <a:t>Find the difference of the two amounts: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the percent of decrease: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There was a 10.4% </a:t>
            </a:r>
            <a:r>
              <a:rPr lang="en-US" b="1" dirty="0" smtClean="0"/>
              <a:t>decrease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078854"/>
              </p:ext>
            </p:extLst>
          </p:nvPr>
        </p:nvGraphicFramePr>
        <p:xfrm>
          <a:off x="1739900" y="4008438"/>
          <a:ext cx="9286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393480" imgH="419040" progId="Equation.3">
                  <p:embed/>
                </p:oleObj>
              </mc:Choice>
              <mc:Fallback>
                <p:oleObj name="Equation" r:id="rId3" imgW="39348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4008438"/>
                        <a:ext cx="9286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803466"/>
              </p:ext>
            </p:extLst>
          </p:nvPr>
        </p:nvGraphicFramePr>
        <p:xfrm>
          <a:off x="1554163" y="3124200"/>
          <a:ext cx="17986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761760" imgH="203040" progId="Equation.3">
                  <p:embed/>
                </p:oleObj>
              </mc:Choice>
              <mc:Fallback>
                <p:oleObj name="Equation" r:id="rId5" imgW="7617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3124200"/>
                        <a:ext cx="1798637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7601"/>
              </p:ext>
            </p:extLst>
          </p:nvPr>
        </p:nvGraphicFramePr>
        <p:xfrm>
          <a:off x="3471863" y="3124200"/>
          <a:ext cx="9001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7" imgW="380880" imgH="177480" progId="Equation.3">
                  <p:embed/>
                </p:oleObj>
              </mc:Choice>
              <mc:Fallback>
                <p:oleObj name="Equation" r:id="rId7" imgW="3808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3124200"/>
                        <a:ext cx="90011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005577"/>
              </p:ext>
            </p:extLst>
          </p:nvPr>
        </p:nvGraphicFramePr>
        <p:xfrm>
          <a:off x="2847975" y="4267200"/>
          <a:ext cx="11985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9" imgW="507960" imgH="177480" progId="Equation.3">
                  <p:embed/>
                </p:oleObj>
              </mc:Choice>
              <mc:Fallback>
                <p:oleObj name="Equation" r:id="rId9" imgW="50796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4267200"/>
                        <a:ext cx="11985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4495800" y="4267200"/>
          <a:ext cx="8112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11" imgW="342720" imgH="177480" progId="Equation.3">
                  <p:embed/>
                </p:oleObj>
              </mc:Choice>
              <mc:Fallback>
                <p:oleObj name="Equation" r:id="rId11" imgW="342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267200"/>
                        <a:ext cx="8112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456342"/>
              </p:ext>
            </p:extLst>
          </p:nvPr>
        </p:nvGraphicFramePr>
        <p:xfrm>
          <a:off x="5453063" y="4267200"/>
          <a:ext cx="12906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13" imgW="545760" imgH="177480" progId="Equation.3">
                  <p:embed/>
                </p:oleObj>
              </mc:Choice>
              <mc:Fallback>
                <p:oleObj name="Equation" r:id="rId13" imgW="54576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3" y="4267200"/>
                        <a:ext cx="129063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Percent Decrease– Examples </a:t>
            </a:r>
          </a:p>
          <a:p>
            <a:r>
              <a:rPr lang="en-US" dirty="0" smtClean="0"/>
              <a:t>Find the percent decrease from 9.6 to 4.8</a:t>
            </a:r>
          </a:p>
          <a:p>
            <a:pPr lvl="1"/>
            <a:r>
              <a:rPr lang="en-US" dirty="0" smtClean="0"/>
              <a:t>Find the difference of the two amounts: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the percent of decrease: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There was a 50% decrease.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786258"/>
              </p:ext>
            </p:extLst>
          </p:nvPr>
        </p:nvGraphicFramePr>
        <p:xfrm>
          <a:off x="1889125" y="4038600"/>
          <a:ext cx="63023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3" imgW="266400" imgH="393480" progId="Equation.3">
                  <p:embed/>
                </p:oleObj>
              </mc:Choice>
              <mc:Fallback>
                <p:oleObj name="Equation" r:id="rId3" imgW="2664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4038600"/>
                        <a:ext cx="630238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793875" y="3154363"/>
          <a:ext cx="131921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5" imgW="558720" imgH="177480" progId="Equation.3">
                  <p:embed/>
                </p:oleObj>
              </mc:Choice>
              <mc:Fallback>
                <p:oleObj name="Equation" r:id="rId5" imgW="55872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3154363"/>
                        <a:ext cx="1319213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802826"/>
              </p:ext>
            </p:extLst>
          </p:nvPr>
        </p:nvGraphicFramePr>
        <p:xfrm>
          <a:off x="3503613" y="3124200"/>
          <a:ext cx="8382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7" imgW="355320" imgH="177480" progId="Equation.3">
                  <p:embed/>
                </p:oleObj>
              </mc:Choice>
              <mc:Fallback>
                <p:oleObj name="Equation" r:id="rId7" imgW="3553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3124200"/>
                        <a:ext cx="8382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670599"/>
              </p:ext>
            </p:extLst>
          </p:nvPr>
        </p:nvGraphicFramePr>
        <p:xfrm>
          <a:off x="3027363" y="4267200"/>
          <a:ext cx="8397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9" imgW="355320" imgH="177480" progId="Equation.3">
                  <p:embed/>
                </p:oleObj>
              </mc:Choice>
              <mc:Fallback>
                <p:oleObj name="Equation" r:id="rId9" imgW="35532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3" y="4267200"/>
                        <a:ext cx="83978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4495800" y="4267200"/>
          <a:ext cx="8112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11" imgW="342720" imgH="177480" progId="Equation.3">
                  <p:embed/>
                </p:oleObj>
              </mc:Choice>
              <mc:Fallback>
                <p:oleObj name="Equation" r:id="rId11" imgW="342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267200"/>
                        <a:ext cx="8112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33886"/>
              </p:ext>
            </p:extLst>
          </p:nvPr>
        </p:nvGraphicFramePr>
        <p:xfrm>
          <a:off x="5573713" y="4267200"/>
          <a:ext cx="10509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13" imgW="444240" imgH="177480" progId="Equation.3">
                  <p:embed/>
                </p:oleObj>
              </mc:Choice>
              <mc:Fallback>
                <p:oleObj name="Equation" r:id="rId13" imgW="44424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3" y="4267200"/>
                        <a:ext cx="10509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Percent Decrease– Examples </a:t>
            </a:r>
          </a:p>
          <a:p>
            <a:r>
              <a:rPr lang="en-US" dirty="0" smtClean="0"/>
              <a:t>Find the percent decrease from 120 to 95</a:t>
            </a:r>
          </a:p>
          <a:p>
            <a:pPr lvl="1"/>
            <a:r>
              <a:rPr lang="en-US" dirty="0" smtClean="0"/>
              <a:t>Find the difference of the two amounts: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the percent of decrease: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There was a 20.83% </a:t>
            </a:r>
            <a:r>
              <a:rPr lang="en-US" b="1" dirty="0" smtClean="0"/>
              <a:t>decrease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198185"/>
              </p:ext>
            </p:extLst>
          </p:nvPr>
        </p:nvGraphicFramePr>
        <p:xfrm>
          <a:off x="1873250" y="4038600"/>
          <a:ext cx="65881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" imgW="279360" imgH="393480" progId="Equation.3">
                  <p:embed/>
                </p:oleObj>
              </mc:Choice>
              <mc:Fallback>
                <p:oleObj name="Equation" r:id="rId3" imgW="2793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4038600"/>
                        <a:ext cx="658813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83095"/>
              </p:ext>
            </p:extLst>
          </p:nvPr>
        </p:nvGraphicFramePr>
        <p:xfrm>
          <a:off x="1824038" y="3154363"/>
          <a:ext cx="12588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5" imgW="533160" imgH="177480" progId="Equation.3">
                  <p:embed/>
                </p:oleObj>
              </mc:Choice>
              <mc:Fallback>
                <p:oleObj name="Equation" r:id="rId5" imgW="53316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3154363"/>
                        <a:ext cx="1258887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197840"/>
              </p:ext>
            </p:extLst>
          </p:nvPr>
        </p:nvGraphicFramePr>
        <p:xfrm>
          <a:off x="3546475" y="3159125"/>
          <a:ext cx="7508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7" imgW="317160" imgH="177480" progId="Equation.3">
                  <p:embed/>
                </p:oleObj>
              </mc:Choice>
              <mc:Fallback>
                <p:oleObj name="Equation" r:id="rId7" imgW="31716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3159125"/>
                        <a:ext cx="750888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301700"/>
              </p:ext>
            </p:extLst>
          </p:nvPr>
        </p:nvGraphicFramePr>
        <p:xfrm>
          <a:off x="2773363" y="4222750"/>
          <a:ext cx="13493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9" imgW="571320" imgH="215640" progId="Equation.3">
                  <p:embed/>
                </p:oleObj>
              </mc:Choice>
              <mc:Fallback>
                <p:oleObj name="Equation" r:id="rId9" imgW="5713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63" y="4222750"/>
                        <a:ext cx="13493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4419600" y="4343400"/>
          <a:ext cx="8112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11" imgW="342720" imgH="177480" progId="Equation.3">
                  <p:embed/>
                </p:oleObj>
              </mc:Choice>
              <mc:Fallback>
                <p:oleObj name="Equation" r:id="rId11" imgW="342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343400"/>
                        <a:ext cx="8112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729739"/>
              </p:ext>
            </p:extLst>
          </p:nvPr>
        </p:nvGraphicFramePr>
        <p:xfrm>
          <a:off x="5364163" y="4222750"/>
          <a:ext cx="14716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13" imgW="622080" imgH="215640" progId="Equation.3">
                  <p:embed/>
                </p:oleObj>
              </mc:Choice>
              <mc:Fallback>
                <p:oleObj name="Equation" r:id="rId13" imgW="6220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222750"/>
                        <a:ext cx="147161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1113</TotalTime>
  <Words>413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Tw Cen MT</vt:lpstr>
      <vt:lpstr>Wingdings</vt:lpstr>
      <vt:lpstr>Wingdings 2</vt:lpstr>
      <vt:lpstr>Median</vt:lpstr>
      <vt:lpstr>Equation</vt:lpstr>
      <vt:lpstr>Percent Change</vt:lpstr>
      <vt:lpstr>Percent of Change</vt:lpstr>
      <vt:lpstr>Percent of Change</vt:lpstr>
      <vt:lpstr>Percent of Change</vt:lpstr>
      <vt:lpstr>Percent of Change</vt:lpstr>
      <vt:lpstr>Percent of Change</vt:lpstr>
      <vt:lpstr>Percent of Change</vt:lpstr>
      <vt:lpstr>Percent of Change</vt:lpstr>
      <vt:lpstr>Percent of Change</vt:lpstr>
      <vt:lpstr>Percent of Change</vt:lpstr>
      <vt:lpstr>Percent of Change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Erin</dc:creator>
  <cp:lastModifiedBy>Daren Pelkie</cp:lastModifiedBy>
  <cp:revision>20</cp:revision>
  <dcterms:created xsi:type="dcterms:W3CDTF">2011-12-10T14:58:54Z</dcterms:created>
  <dcterms:modified xsi:type="dcterms:W3CDTF">2016-01-24T01:41:52Z</dcterms:modified>
</cp:coreProperties>
</file>