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85" r:id="rId5"/>
    <p:sldId id="286" r:id="rId6"/>
    <p:sldId id="287" r:id="rId7"/>
    <p:sldId id="293" r:id="rId8"/>
    <p:sldId id="288" r:id="rId9"/>
    <p:sldId id="289" r:id="rId10"/>
    <p:sldId id="290" r:id="rId11"/>
    <p:sldId id="294" r:id="rId12"/>
    <p:sldId id="295" r:id="rId13"/>
    <p:sldId id="296" r:id="rId14"/>
    <p:sldId id="297" r:id="rId15"/>
    <p:sldId id="2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B00"/>
    <a:srgbClr val="008000"/>
    <a:srgbClr val="660066"/>
    <a:srgbClr val="663300"/>
    <a:srgbClr val="003300"/>
    <a:srgbClr val="FFCCFF"/>
    <a:srgbClr val="FF66CC"/>
    <a:srgbClr val="CC9900"/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6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6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4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2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3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4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0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6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1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1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6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#yss"/><Relationship Id="rId2" Type="http://schemas.openxmlformats.org/officeDocument/2006/relationships/hyperlink" Target="http://www.envisionscienceacademy.com/hom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hyperlink" Target="https://www.facebook.com/pages/Envision-Science-Academy/326000610847208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visionscienceacademy.com/yahoo_site_admin/assets/images/Envision_Name.6205449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-4021138"/>
            <a:ext cx="14478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www.envisionscienceacademy.com/yahoo_site_admin/assets/images/scarlet_background.6203612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-2921000"/>
            <a:ext cx="68675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acebook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688" y="-182086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lick to open the About menu">
            <a:hlinkClick r:id="rId7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-14398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45302" y="1077742"/>
            <a:ext cx="449580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Graphing</a:t>
            </a:r>
          </a:p>
          <a:p>
            <a:pPr algn="ctr"/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Inequalities</a:t>
            </a:r>
          </a:p>
        </p:txBody>
      </p:sp>
    </p:spTree>
    <p:extLst>
      <p:ext uri="{BB962C8B-B14F-4D97-AF65-F5344CB8AC3E}">
        <p14:creationId xmlns:p14="http://schemas.microsoft.com/office/powerpoint/2010/main" val="229774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graph an inequality: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3900" y="14478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Decide if the circle should be </a:t>
            </a:r>
          </a:p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filled in.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76300" y="3048000"/>
            <a:ext cx="79629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we had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4, would the number 4 make the inequality true?  Is 4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74776" y="3048000"/>
            <a:ext cx="7962900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Yes.  So in this case, we will fill the circle in.  Any time we use the symbols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we fill the circle in.</a:t>
            </a:r>
          </a:p>
        </p:txBody>
      </p:sp>
    </p:spTree>
    <p:extLst>
      <p:ext uri="{BB962C8B-B14F-4D97-AF65-F5344CB8AC3E}">
        <p14:creationId xmlns:p14="http://schemas.microsoft.com/office/powerpoint/2010/main" val="1235402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4000"/>
    </mc:Choice>
    <mc:Fallback>
      <p:transition spd="slow" advClick="0" advTm="2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47" presetClass="exit" presetSubtype="0" fill="hold" grpId="1" nodeType="after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graph an inequality: 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219200" y="3874945"/>
            <a:ext cx="6400800" cy="313944"/>
            <a:chOff x="1219200" y="3570145"/>
            <a:chExt cx="6400800" cy="31394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02011" y="3579289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55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61777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86088" y="3578590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627632" y="31242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   -2     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3900" y="14478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Decide if the circle should be </a:t>
            </a:r>
          </a:p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filled in.</a:t>
            </a:r>
          </a:p>
        </p:txBody>
      </p:sp>
      <p:sp>
        <p:nvSpPr>
          <p:cNvPr id="3" name="Oval 2"/>
          <p:cNvSpPr/>
          <p:nvPr/>
        </p:nvSpPr>
        <p:spPr>
          <a:xfrm>
            <a:off x="5283800" y="3851245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11124" y="2286000"/>
            <a:ext cx="7962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2                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217676" y="6237145"/>
            <a:ext cx="6400800" cy="313944"/>
            <a:chOff x="1219200" y="3570145"/>
            <a:chExt cx="6400800" cy="313944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002011" y="3579289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445155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961777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486088" y="3578590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1626108" y="54864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   -2     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</a:t>
            </a:r>
          </a:p>
        </p:txBody>
      </p:sp>
      <p:sp>
        <p:nvSpPr>
          <p:cNvPr id="45" name="Oval 44"/>
          <p:cNvSpPr/>
          <p:nvPr/>
        </p:nvSpPr>
        <p:spPr>
          <a:xfrm>
            <a:off x="5283800" y="6213445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09600" y="4648200"/>
            <a:ext cx="7962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           </a:t>
            </a:r>
          </a:p>
        </p:txBody>
      </p:sp>
      <p:sp>
        <p:nvSpPr>
          <p:cNvPr id="47" name="Oval 46"/>
          <p:cNvSpPr/>
          <p:nvPr/>
        </p:nvSpPr>
        <p:spPr>
          <a:xfrm>
            <a:off x="5276272" y="6220692"/>
            <a:ext cx="339755" cy="339755"/>
          </a:xfrm>
          <a:prstGeom prst="ellipse">
            <a:avLst/>
          </a:prstGeom>
          <a:solidFill>
            <a:srgbClr val="C00000"/>
          </a:solidFill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92658" y="2286000"/>
            <a:ext cx="7962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no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38200" y="4648200"/>
            <a:ext cx="7962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yes</a:t>
            </a:r>
          </a:p>
        </p:txBody>
      </p:sp>
    </p:spTree>
    <p:extLst>
      <p:ext uri="{BB962C8B-B14F-4D97-AF65-F5344CB8AC3E}">
        <p14:creationId xmlns:p14="http://schemas.microsoft.com/office/powerpoint/2010/main" val="482764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8000"/>
    </mc:Choice>
    <mc:Fallback>
      <p:transition spd="slow" advClick="0" advTm="1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8" grpId="0"/>
      <p:bldP spid="45" grpId="0" animBg="1"/>
      <p:bldP spid="46" grpId="0"/>
      <p:bldP spid="47" grpId="0" animBg="1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graph an inequality: 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219200" y="3874945"/>
            <a:ext cx="6400800" cy="313944"/>
            <a:chOff x="1219200" y="3570145"/>
            <a:chExt cx="6400800" cy="31394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02011" y="3579289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55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61777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86088" y="3578590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627632" y="31242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   -2     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3900" y="14478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Decide where to draw the arrow.</a:t>
            </a:r>
          </a:p>
        </p:txBody>
      </p:sp>
      <p:sp>
        <p:nvSpPr>
          <p:cNvPr id="3" name="Oval 2"/>
          <p:cNvSpPr/>
          <p:nvPr/>
        </p:nvSpPr>
        <p:spPr>
          <a:xfrm>
            <a:off x="5283800" y="3851245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11124" y="2286000"/>
            <a:ext cx="7962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2  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34292" y="4924961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Pick a number on each side of the circle.</a:t>
            </a:r>
          </a:p>
        </p:txBody>
      </p:sp>
    </p:spTree>
    <p:extLst>
      <p:ext uri="{BB962C8B-B14F-4D97-AF65-F5344CB8AC3E}">
        <p14:creationId xmlns:p14="http://schemas.microsoft.com/office/powerpoint/2010/main" val="180428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/>
    </mc:Choice>
    <mc:Fallback>
      <p:transition spd="slow" advClick="0" advTm="11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graph an inequality: 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219200" y="3874945"/>
            <a:ext cx="6400800" cy="313944"/>
            <a:chOff x="1219200" y="3570145"/>
            <a:chExt cx="6400800" cy="31394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02011" y="3579289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55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61777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86088" y="3578590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627632" y="31242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   -2     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3900" y="14478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Decide where to draw the arrow.</a:t>
            </a:r>
          </a:p>
        </p:txBody>
      </p:sp>
      <p:sp>
        <p:nvSpPr>
          <p:cNvPr id="3" name="Oval 2"/>
          <p:cNvSpPr/>
          <p:nvPr/>
        </p:nvSpPr>
        <p:spPr>
          <a:xfrm>
            <a:off x="5283800" y="3851245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11124" y="2286000"/>
            <a:ext cx="7962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2  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01092" y="5029200"/>
            <a:ext cx="231370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choose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17210" y="5029200"/>
            <a:ext cx="115685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31564" y="4782978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7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74064" y="4757578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7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12890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of these make the inequality</a:t>
            </a:r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2</a:t>
            </a:r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true?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219200" y="4408345"/>
            <a:ext cx="6400800" cy="313944"/>
            <a:chOff x="1219200" y="3570145"/>
            <a:chExt cx="6400800" cy="31394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02011" y="3579289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55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61777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86088" y="3578590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627632" y="36576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   -2     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3900" y="2721114"/>
            <a:ext cx="7962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&lt; 2  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3900" y="1959114"/>
            <a:ext cx="7962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&lt; 2  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7200" y="51816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one is true, so draw the arrow in the direction of the 0.</a:t>
            </a:r>
          </a:p>
        </p:txBody>
      </p:sp>
      <p:sp>
        <p:nvSpPr>
          <p:cNvPr id="23" name="Oval 22"/>
          <p:cNvSpPr/>
          <p:nvPr/>
        </p:nvSpPr>
        <p:spPr>
          <a:xfrm>
            <a:off x="5283800" y="4384645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143000" y="4191000"/>
            <a:ext cx="4480555" cy="725510"/>
            <a:chOff x="1143000" y="4191000"/>
            <a:chExt cx="4480555" cy="725510"/>
          </a:xfrm>
        </p:grpSpPr>
        <p:sp>
          <p:nvSpPr>
            <p:cNvPr id="4" name="Left Arrow 3"/>
            <p:cNvSpPr/>
            <p:nvPr/>
          </p:nvSpPr>
          <p:spPr>
            <a:xfrm>
              <a:off x="1143000" y="4191000"/>
              <a:ext cx="4302155" cy="725510"/>
            </a:xfrm>
            <a:prstGeom prst="leftArrow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5283800" y="4384645"/>
              <a:ext cx="339755" cy="33975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76200"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23897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8000"/>
    </mc:Choice>
    <mc:Fallback>
      <p:transition spd="slow" advClick="0" advTm="1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3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E T ’ S   T R Y   I T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219200" y="5627545"/>
            <a:ext cx="6400800" cy="313944"/>
            <a:chOff x="1219200" y="3570145"/>
            <a:chExt cx="6400800" cy="31394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02011" y="3579289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55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61777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86088" y="3578590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627632" y="48768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   -2     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33392" y="2753328"/>
            <a:ext cx="30861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 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</a:t>
            </a:r>
          </a:p>
          <a:p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   + 2</a:t>
            </a:r>
          </a:p>
          <a:p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  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9600" y="1959114"/>
            <a:ext cx="292146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Circle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09600" y="1311208"/>
            <a:ext cx="292146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Simplify</a:t>
            </a:r>
          </a:p>
        </p:txBody>
      </p:sp>
      <p:sp>
        <p:nvSpPr>
          <p:cNvPr id="4" name="Left Arrow 3"/>
          <p:cNvSpPr/>
          <p:nvPr/>
        </p:nvSpPr>
        <p:spPr>
          <a:xfrm flipH="1">
            <a:off x="5983580" y="5425635"/>
            <a:ext cx="1740051" cy="725510"/>
          </a:xfrm>
          <a:prstGeom prst="lef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69934" y="1295400"/>
            <a:ext cx="292146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Fill in?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69934" y="1959114"/>
            <a:ext cx="292146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Arrow</a:t>
            </a:r>
          </a:p>
        </p:txBody>
      </p:sp>
      <p:sp>
        <p:nvSpPr>
          <p:cNvPr id="27" name="Oval 26"/>
          <p:cNvSpPr/>
          <p:nvPr/>
        </p:nvSpPr>
        <p:spPr>
          <a:xfrm>
            <a:off x="5815193" y="5603845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flipH="1">
            <a:off x="5791818" y="5610067"/>
            <a:ext cx="352467" cy="339755"/>
          </a:xfrm>
          <a:prstGeom prst="ellipse">
            <a:avLst/>
          </a:prstGeom>
          <a:solidFill>
            <a:srgbClr val="C00000"/>
          </a:solidFill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038600"/>
            <a:ext cx="22860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025355" y="2705428"/>
            <a:ext cx="292146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?</a:t>
            </a:r>
            <a:endParaRPr lang="en-US" sz="40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25355" y="3450296"/>
            <a:ext cx="292146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?</a:t>
            </a:r>
            <a:endParaRPr lang="en-US" sz="40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5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4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9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4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4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4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4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4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4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14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24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4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8400"/>
                            </p:stCondLst>
                            <p:childTnLst>
                              <p:par>
                                <p:cTn id="78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 uiExpand="1" build="p"/>
      <p:bldP spid="43" grpId="0"/>
      <p:bldP spid="49" grpId="0"/>
      <p:bldP spid="4" grpId="0" animBg="1"/>
      <p:bldP spid="23" grpId="0"/>
      <p:bldP spid="26" grpId="0"/>
      <p:bldP spid="27" grpId="0" animBg="1"/>
      <p:bldP spid="3" grpId="0" animBg="1"/>
      <p:bldP spid="29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graph of the equation </a:t>
            </a:r>
          </a:p>
          <a:p>
            <a:pPr algn="ctr"/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4 is a single point. 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219200" y="3568432"/>
            <a:ext cx="6400800" cy="310323"/>
            <a:chOff x="1219200" y="3568432"/>
            <a:chExt cx="6400800" cy="31032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02011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55" y="3568432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61777" y="3568432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86088" y="356944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990344" y="2819400"/>
            <a:ext cx="5020811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   -2     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  </a:t>
            </a:r>
          </a:p>
        </p:txBody>
      </p:sp>
      <p:sp>
        <p:nvSpPr>
          <p:cNvPr id="26" name="Oval 25"/>
          <p:cNvSpPr/>
          <p:nvPr/>
        </p:nvSpPr>
        <p:spPr>
          <a:xfrm>
            <a:off x="6373368" y="3599688"/>
            <a:ext cx="228600" cy="2286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59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848600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graph of an inequality is not a single point.  It is an infinite number of points which make the inequality true.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9624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Example:    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4778514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greater than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62912" y="47785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60626" y="47785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60626" y="47785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60626" y="47785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60626" y="47785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88895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4000"/>
    </mc:Choice>
    <mc:Fallback>
      <p:transition advClick="0" advTm="2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47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7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47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7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47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75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9000"/>
                            </p:stCondLst>
                            <p:childTnLst>
                              <p:par>
                                <p:cTn id="58" presetID="47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75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graph these points. 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219200" y="3568432"/>
            <a:ext cx="6400800" cy="310323"/>
            <a:chOff x="1219200" y="3568432"/>
            <a:chExt cx="6400800" cy="31032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02011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55" y="3568432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61777" y="3568432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86088" y="356944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600200" y="28194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  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8    10  </a:t>
            </a:r>
          </a:p>
        </p:txBody>
      </p:sp>
      <p:sp>
        <p:nvSpPr>
          <p:cNvPr id="26" name="Oval 25"/>
          <p:cNvSpPr/>
          <p:nvPr/>
        </p:nvSpPr>
        <p:spPr>
          <a:xfrm>
            <a:off x="4314444" y="3606532"/>
            <a:ext cx="228600" cy="2286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41205" y="3606502"/>
            <a:ext cx="228600" cy="2286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33947" y="3606532"/>
            <a:ext cx="228600" cy="2286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43017" y="3596612"/>
            <a:ext cx="228600" cy="2286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65735" y="3606532"/>
            <a:ext cx="228600" cy="2286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0457" y="46482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we put a point on 4?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600" y="5464314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No, 4 is not greater than 4.</a:t>
            </a:r>
          </a:p>
        </p:txBody>
      </p:sp>
    </p:spTree>
    <p:extLst>
      <p:ext uri="{BB962C8B-B14F-4D97-AF65-F5344CB8AC3E}">
        <p14:creationId xmlns:p14="http://schemas.microsoft.com/office/powerpoint/2010/main" val="3309345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7000"/>
    </mc:Choice>
    <mc:Fallback>
      <p:transition spd="slow" advClick="0" advTm="1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8" grpId="0" animBg="1"/>
      <p:bldP spid="20" grpId="0" animBg="1"/>
      <p:bldP spid="21" grpId="0" animBg="1"/>
      <p:bldP spid="22" grpId="0" animBg="1"/>
      <p:bldP spid="23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graph these points. 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219200" y="3570145"/>
            <a:ext cx="6400800" cy="313944"/>
            <a:chOff x="1219200" y="3570145"/>
            <a:chExt cx="6400800" cy="31394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02011" y="3579289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55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61777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86088" y="3578590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600200" y="28194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  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8    10  </a:t>
            </a:r>
          </a:p>
        </p:txBody>
      </p:sp>
      <p:sp>
        <p:nvSpPr>
          <p:cNvPr id="26" name="Oval 25"/>
          <p:cNvSpPr/>
          <p:nvPr/>
        </p:nvSpPr>
        <p:spPr>
          <a:xfrm>
            <a:off x="4314444" y="3606532"/>
            <a:ext cx="228600" cy="2286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41205" y="3606502"/>
            <a:ext cx="228600" cy="2286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33947" y="3606532"/>
            <a:ext cx="228600" cy="2286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43017" y="3596612"/>
            <a:ext cx="228600" cy="2286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65735" y="3606532"/>
            <a:ext cx="228600" cy="2286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0457" y="46482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we put a point on 4.5?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" y="5464314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any number greater than 4.</a:t>
            </a:r>
          </a:p>
        </p:txBody>
      </p:sp>
      <p:sp>
        <p:nvSpPr>
          <p:cNvPr id="28" name="Oval 27"/>
          <p:cNvSpPr/>
          <p:nvPr/>
        </p:nvSpPr>
        <p:spPr>
          <a:xfrm>
            <a:off x="4029456" y="3599688"/>
            <a:ext cx="228600" cy="2286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entagon 2"/>
          <p:cNvSpPr/>
          <p:nvPr/>
        </p:nvSpPr>
        <p:spPr>
          <a:xfrm>
            <a:off x="3931109" y="3581400"/>
            <a:ext cx="3640123" cy="304800"/>
          </a:xfrm>
          <a:prstGeom prst="homePlat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61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8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49953"/>
            <a:ext cx="7848600" cy="489364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basically two types </a:t>
            </a:r>
            <a:r>
              <a:rPr lang="en-US" sz="4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inequalities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Those which include the equal sign:</a:t>
            </a:r>
          </a:p>
          <a:p>
            <a:pPr algn="ctr"/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and    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ctr"/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…and those which don’t:</a:t>
            </a:r>
          </a:p>
          <a:p>
            <a:pPr algn="ctr"/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    and     &gt;  </a:t>
            </a:r>
          </a:p>
        </p:txBody>
      </p:sp>
    </p:spTree>
    <p:extLst>
      <p:ext uri="{BB962C8B-B14F-4D97-AF65-F5344CB8AC3E}">
        <p14:creationId xmlns:p14="http://schemas.microsoft.com/office/powerpoint/2010/main" val="2696169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/>
    </mc:Choice>
    <mc:Fallback>
      <p:transition spd="slow" advClick="0" advTm="11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graph both: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3900" y="2195679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Simplify the inequality.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600" y="3276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+ 5 &lt; 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600" y="3864114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- 5  - 5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1888" y="4473714"/>
            <a:ext cx="350367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&lt;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2112" y="3276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+ 5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2112" y="3864114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- 5  - 5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4473714"/>
            <a:ext cx="350367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891172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00"/>
    </mc:Choice>
    <mc:Fallback>
      <p:transition spd="slow" advClick="0" advTm="2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9" grpId="0"/>
      <p:bldP spid="30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graph an inequality: 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219200" y="3874945"/>
            <a:ext cx="6400800" cy="313944"/>
            <a:chOff x="1219200" y="3570145"/>
            <a:chExt cx="6400800" cy="31394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02011" y="3579289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55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61777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86088" y="3578590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627632" y="31242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   -2     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3900" y="14478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Graph a circle at the number.</a:t>
            </a:r>
          </a:p>
        </p:txBody>
      </p:sp>
      <p:sp>
        <p:nvSpPr>
          <p:cNvPr id="3" name="Oval 2"/>
          <p:cNvSpPr/>
          <p:nvPr/>
        </p:nvSpPr>
        <p:spPr>
          <a:xfrm>
            <a:off x="5285324" y="3851245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11124" y="2286000"/>
            <a:ext cx="7962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2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217676" y="6237145"/>
            <a:ext cx="6400800" cy="313944"/>
            <a:chOff x="1219200" y="3570145"/>
            <a:chExt cx="6400800" cy="313944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002011" y="3579289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445155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961777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486088" y="3578590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1626108" y="54864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   -2     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</a:t>
            </a:r>
          </a:p>
        </p:txBody>
      </p:sp>
      <p:sp>
        <p:nvSpPr>
          <p:cNvPr id="45" name="Oval 44"/>
          <p:cNvSpPr/>
          <p:nvPr/>
        </p:nvSpPr>
        <p:spPr>
          <a:xfrm>
            <a:off x="5283800" y="6213445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09600" y="4648200"/>
            <a:ext cx="7962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990378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graph an inequality: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3900" y="14478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Decide if the circle should be </a:t>
            </a:r>
          </a:p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filled in.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76300" y="2931855"/>
            <a:ext cx="7962900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example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4, we said that every number greater than 4 made the inequality true, but the number 4 did not.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76300" y="2925901"/>
            <a:ext cx="7962900" cy="31700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show that 4 is the starting point of the arrow by leaving the circle empty.  4 doesn’t work but everything next to it does.</a:t>
            </a:r>
          </a:p>
        </p:txBody>
      </p:sp>
    </p:spTree>
    <p:extLst>
      <p:ext uri="{BB962C8B-B14F-4D97-AF65-F5344CB8AC3E}">
        <p14:creationId xmlns:p14="http://schemas.microsoft.com/office/powerpoint/2010/main" val="4085233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4000"/>
    </mc:Choice>
    <mc:Fallback>
      <p:transition spd="slow" advClick="0" advTm="2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28" grpId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5659</TotalTime>
  <Words>571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pelkied</dc:creator>
  <cp:lastModifiedBy>Daren Pelkie</cp:lastModifiedBy>
  <cp:revision>121</cp:revision>
  <dcterms:created xsi:type="dcterms:W3CDTF">2012-08-25T01:23:49Z</dcterms:created>
  <dcterms:modified xsi:type="dcterms:W3CDTF">2023-06-16T23:13:58Z</dcterms:modified>
</cp:coreProperties>
</file>