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2" d="100"/>
          <a:sy n="72" d="100"/>
        </p:scale>
        <p:origin x="-97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59A1-9B6F-45C0-9C1B-D3B169278336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AD04-4F6B-4229-BA33-781F11F0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9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59A1-9B6F-45C0-9C1B-D3B169278336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AD04-4F6B-4229-BA33-781F11F0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7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59A1-9B6F-45C0-9C1B-D3B169278336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AD04-4F6B-4229-BA33-781F11F0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9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59A1-9B6F-45C0-9C1B-D3B169278336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AD04-4F6B-4229-BA33-781F11F0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9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59A1-9B6F-45C0-9C1B-D3B169278336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AD04-4F6B-4229-BA33-781F11F0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8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59A1-9B6F-45C0-9C1B-D3B169278336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AD04-4F6B-4229-BA33-781F11F0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8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59A1-9B6F-45C0-9C1B-D3B169278336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AD04-4F6B-4229-BA33-781F11F0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8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59A1-9B6F-45C0-9C1B-D3B169278336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AD04-4F6B-4229-BA33-781F11F0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59A1-9B6F-45C0-9C1B-D3B169278336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AD04-4F6B-4229-BA33-781F11F0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0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59A1-9B6F-45C0-9C1B-D3B169278336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AD04-4F6B-4229-BA33-781F11F0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59A1-9B6F-45C0-9C1B-D3B169278336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AD04-4F6B-4229-BA33-781F11F0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D59A1-9B6F-45C0-9C1B-D3B169278336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AD04-4F6B-4229-BA33-781F11F00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9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ross 5"/>
          <p:cNvSpPr/>
          <p:nvPr/>
        </p:nvSpPr>
        <p:spPr>
          <a:xfrm>
            <a:off x="381000" y="146566"/>
            <a:ext cx="1453634" cy="1453634"/>
          </a:xfrm>
          <a:prstGeom prst="plus">
            <a:avLst>
              <a:gd name="adj" fmla="val 3416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490008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Georgia" pitchFamily="18" charset="0"/>
                <a:cs typeface="Arial" pitchFamily="34" charset="0"/>
              </a:rPr>
              <a:t>Polar Bears</a:t>
            </a:r>
          </a:p>
          <a:p>
            <a:pPr algn="ctr"/>
            <a:r>
              <a:rPr lang="en-US" sz="6000" b="1" dirty="0" smtClean="0">
                <a:latin typeface="Georgia" pitchFamily="18" charset="0"/>
                <a:cs typeface="Arial" pitchFamily="34" charset="0"/>
              </a:rPr>
              <a:t>are Positive</a:t>
            </a:r>
            <a:endParaRPr lang="en-US" sz="60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3276600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Georgia" pitchFamily="18" charset="0"/>
              </a:rPr>
              <a:t>… and so are Penguins</a:t>
            </a:r>
            <a:endParaRPr lang="en-US" sz="6000" b="1" dirty="0">
              <a:latin typeface="Georgia" pitchFamily="18" charset="0"/>
            </a:endParaRPr>
          </a:p>
        </p:txBody>
      </p:sp>
      <p:pic>
        <p:nvPicPr>
          <p:cNvPr id="1026" name="Picture 2" descr="http://boneblogger.com/wp-content/uploads/2010/08/polar-be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t="5265" r="9112" b="14948"/>
          <a:stretch/>
        </p:blipFill>
        <p:spPr bwMode="auto">
          <a:xfrm>
            <a:off x="5146729" y="223433"/>
            <a:ext cx="3704095" cy="3053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ross 8"/>
          <p:cNvSpPr/>
          <p:nvPr/>
        </p:nvSpPr>
        <p:spPr>
          <a:xfrm>
            <a:off x="4343400" y="5257800"/>
            <a:ext cx="1371600" cy="1371600"/>
          </a:xfrm>
          <a:prstGeom prst="plus">
            <a:avLst>
              <a:gd name="adj" fmla="val 3416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://students.cis.uab.edu/jmee/FinalProject/Pictures/gentoo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3" t="4728" r="13104" b="41847"/>
          <a:stretch/>
        </p:blipFill>
        <p:spPr bwMode="auto">
          <a:xfrm>
            <a:off x="152400" y="3581400"/>
            <a:ext cx="3704095" cy="3053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ross 11"/>
          <p:cNvSpPr/>
          <p:nvPr/>
        </p:nvSpPr>
        <p:spPr>
          <a:xfrm>
            <a:off x="1899166" y="146566"/>
            <a:ext cx="1453634" cy="1453634"/>
          </a:xfrm>
          <a:prstGeom prst="plus">
            <a:avLst>
              <a:gd name="adj" fmla="val 3416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ross 12"/>
          <p:cNvSpPr/>
          <p:nvPr/>
        </p:nvSpPr>
        <p:spPr>
          <a:xfrm>
            <a:off x="3429000" y="146566"/>
            <a:ext cx="1453634" cy="1453634"/>
          </a:xfrm>
          <a:prstGeom prst="plus">
            <a:avLst>
              <a:gd name="adj" fmla="val 3416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/>
          <p:cNvSpPr/>
          <p:nvPr/>
        </p:nvSpPr>
        <p:spPr>
          <a:xfrm>
            <a:off x="5791200" y="5257800"/>
            <a:ext cx="1371600" cy="1371600"/>
          </a:xfrm>
          <a:prstGeom prst="plus">
            <a:avLst>
              <a:gd name="adj" fmla="val 3416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/>
          <p:cNvSpPr/>
          <p:nvPr/>
        </p:nvSpPr>
        <p:spPr>
          <a:xfrm>
            <a:off x="7239000" y="5257800"/>
            <a:ext cx="1371600" cy="1371600"/>
          </a:xfrm>
          <a:prstGeom prst="plus">
            <a:avLst>
              <a:gd name="adj" fmla="val 3416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3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5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75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8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/>
      <p:bldP spid="5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0" y="213479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How far apart</a:t>
            </a:r>
          </a:p>
          <a:p>
            <a:pPr algn="ctr"/>
            <a:r>
              <a:rPr lang="en-US" sz="66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did they finish</a:t>
            </a:r>
          </a:p>
          <a:p>
            <a:pPr algn="ctr"/>
            <a:r>
              <a:rPr lang="en-US" sz="66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from each other?</a:t>
            </a:r>
            <a:endParaRPr lang="en-US" sz="6600" b="1" dirty="0">
              <a:solidFill>
                <a:srgbClr val="008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605" y="22098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seven units</a:t>
            </a:r>
            <a:endParaRPr lang="en-US" sz="6600" b="1" dirty="0">
              <a:solidFill>
                <a:srgbClr val="008000"/>
              </a:solidFill>
              <a:latin typeface="Georgia" pitchFamily="18" charset="0"/>
              <a:cs typeface="Arial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6019800" y="4467222"/>
            <a:ext cx="695325" cy="1452795"/>
            <a:chOff x="6019800" y="4467222"/>
            <a:chExt cx="695325" cy="1452795"/>
          </a:xfrm>
        </p:grpSpPr>
        <p:sp>
          <p:nvSpPr>
            <p:cNvPr id="70" name="Rectangle 69"/>
            <p:cNvSpPr/>
            <p:nvPr/>
          </p:nvSpPr>
          <p:spPr>
            <a:xfrm>
              <a:off x="6029325" y="4495800"/>
              <a:ext cx="685800" cy="142421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019800" y="4467222"/>
              <a:ext cx="685800" cy="110799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>
              <a:spAutoFit/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Georgia" pitchFamily="18" charset="0"/>
                  <a:cs typeface="Arial" pitchFamily="34" charset="0"/>
                </a:rPr>
                <a:t>7</a:t>
              </a:r>
              <a:endParaRPr lang="en-US" sz="66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942219" y="4495800"/>
            <a:ext cx="701218" cy="1424217"/>
            <a:chOff x="3942219" y="4495800"/>
            <a:chExt cx="701218" cy="1424217"/>
          </a:xfrm>
        </p:grpSpPr>
        <p:sp>
          <p:nvSpPr>
            <p:cNvPr id="67" name="Rectangle 66"/>
            <p:cNvSpPr/>
            <p:nvPr/>
          </p:nvSpPr>
          <p:spPr>
            <a:xfrm>
              <a:off x="3942219" y="4495800"/>
              <a:ext cx="685800" cy="142421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957637" y="4507181"/>
              <a:ext cx="685800" cy="110799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>
              <a:spAutoFit/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Georgia" pitchFamily="18" charset="0"/>
                  <a:cs typeface="Arial" pitchFamily="34" charset="0"/>
                </a:rPr>
                <a:t>4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240920" y="4495800"/>
            <a:ext cx="697665" cy="1424217"/>
            <a:chOff x="3240920" y="4495800"/>
            <a:chExt cx="697665" cy="1424217"/>
          </a:xfrm>
        </p:grpSpPr>
        <p:sp>
          <p:nvSpPr>
            <p:cNvPr id="66" name="Rectangle 65"/>
            <p:cNvSpPr/>
            <p:nvPr/>
          </p:nvSpPr>
          <p:spPr>
            <a:xfrm>
              <a:off x="3240920" y="4495800"/>
              <a:ext cx="685800" cy="142421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252785" y="4514852"/>
              <a:ext cx="685800" cy="110799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>
              <a:spAutoFit/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Georgia" pitchFamily="18" charset="0"/>
                  <a:cs typeface="Arial" pitchFamily="34" charset="0"/>
                </a:rPr>
                <a:t>3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334000" y="4495800"/>
            <a:ext cx="685800" cy="1424217"/>
            <a:chOff x="5334000" y="4495800"/>
            <a:chExt cx="685800" cy="1424217"/>
          </a:xfrm>
        </p:grpSpPr>
        <p:sp>
          <p:nvSpPr>
            <p:cNvPr id="69" name="Rectangle 68"/>
            <p:cNvSpPr/>
            <p:nvPr/>
          </p:nvSpPr>
          <p:spPr>
            <a:xfrm>
              <a:off x="5334000" y="4495800"/>
              <a:ext cx="685800" cy="142421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334000" y="4605341"/>
              <a:ext cx="685800" cy="110799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>
              <a:spAutoFit/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Georgia" pitchFamily="18" charset="0"/>
                  <a:cs typeface="Arial" pitchFamily="34" charset="0"/>
                </a:rPr>
                <a:t>6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2286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Ben pedaled his </a:t>
            </a:r>
          </a:p>
          <a:p>
            <a:pPr algn="ctr"/>
            <a:r>
              <a:rPr lang="en-US" sz="66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bike East three </a:t>
            </a:r>
          </a:p>
          <a:p>
            <a:pPr algn="ctr"/>
            <a:r>
              <a:rPr lang="en-US" sz="66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units on a </a:t>
            </a:r>
          </a:p>
          <a:p>
            <a:pPr algn="ctr"/>
            <a:r>
              <a:rPr lang="en-US" sz="66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number line.</a:t>
            </a:r>
            <a:endParaRPr lang="en-US" sz="6600" b="1" dirty="0">
              <a:solidFill>
                <a:srgbClr val="008000"/>
              </a:solidFill>
              <a:latin typeface="Georgia" pitchFamily="18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5943600"/>
            <a:ext cx="9144000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05600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19800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15200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01000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43000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534400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-13893" y="21941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Leigh pedaled her </a:t>
            </a:r>
          </a:p>
          <a:p>
            <a:pPr algn="ctr"/>
            <a:r>
              <a:rPr lang="en-US" sz="66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bike West four </a:t>
            </a:r>
          </a:p>
          <a:p>
            <a:pPr algn="ctr"/>
            <a:r>
              <a:rPr lang="en-US" sz="66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units on the same</a:t>
            </a:r>
          </a:p>
          <a:p>
            <a:pPr algn="ctr"/>
            <a:r>
              <a:rPr lang="en-US" sz="66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number line.</a:t>
            </a:r>
            <a:endParaRPr lang="en-US" sz="6600" b="1" dirty="0">
              <a:solidFill>
                <a:srgbClr val="008000"/>
              </a:solidFill>
              <a:latin typeface="Georgia" pitchFamily="18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943350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450596" y="6142494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1838325" y="4497090"/>
            <a:ext cx="685800" cy="1424217"/>
            <a:chOff x="1838325" y="4497090"/>
            <a:chExt cx="685800" cy="1424217"/>
          </a:xfrm>
        </p:grpSpPr>
        <p:sp>
          <p:nvSpPr>
            <p:cNvPr id="64" name="Rectangle 63"/>
            <p:cNvSpPr/>
            <p:nvPr/>
          </p:nvSpPr>
          <p:spPr>
            <a:xfrm>
              <a:off x="1838325" y="4497090"/>
              <a:ext cx="685800" cy="142421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838325" y="4514850"/>
              <a:ext cx="685800" cy="120032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>
              <a:spAutoFit/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en-US" sz="7200" b="1" dirty="0" smtClean="0">
                  <a:solidFill>
                    <a:schemeClr val="bg1"/>
                  </a:solidFill>
                  <a:latin typeface="Georgia" pitchFamily="18" charset="0"/>
                  <a:cs typeface="Arial" pitchFamily="34" charset="0"/>
                </a:rPr>
                <a:t>1</a:t>
              </a:r>
              <a:endParaRPr lang="en-US" sz="7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528889" y="4495800"/>
            <a:ext cx="696534" cy="1424217"/>
            <a:chOff x="2528889" y="4495800"/>
            <a:chExt cx="696534" cy="1424217"/>
          </a:xfrm>
        </p:grpSpPr>
        <p:sp>
          <p:nvSpPr>
            <p:cNvPr id="65" name="Rectangle 64"/>
            <p:cNvSpPr/>
            <p:nvPr/>
          </p:nvSpPr>
          <p:spPr>
            <a:xfrm>
              <a:off x="2539623" y="4495800"/>
              <a:ext cx="685800" cy="142421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528889" y="4515504"/>
              <a:ext cx="685800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en-US" sz="7200" b="1" dirty="0" smtClean="0">
                  <a:solidFill>
                    <a:schemeClr val="bg1"/>
                  </a:solidFill>
                  <a:latin typeface="Georgia" pitchFamily="18" charset="0"/>
                  <a:cs typeface="Arial" pitchFamily="34" charset="0"/>
                </a:rPr>
                <a:t>2</a:t>
              </a:r>
              <a:endParaRPr lang="en-US" sz="7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638675" y="4495800"/>
            <a:ext cx="690562" cy="1424217"/>
            <a:chOff x="4638675" y="4495800"/>
            <a:chExt cx="690562" cy="1424217"/>
          </a:xfrm>
        </p:grpSpPr>
        <p:sp>
          <p:nvSpPr>
            <p:cNvPr id="68" name="Rectangle 67"/>
            <p:cNvSpPr/>
            <p:nvPr/>
          </p:nvSpPr>
          <p:spPr>
            <a:xfrm>
              <a:off x="4638675" y="4495800"/>
              <a:ext cx="685800" cy="142421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643437" y="4499830"/>
              <a:ext cx="685800" cy="110799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>
              <a:spAutoFit/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Georgia" pitchFamily="18" charset="0"/>
                  <a:cs typeface="Arial" pitchFamily="34" charset="0"/>
                </a:rPr>
                <a:t>5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5329237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25423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24125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6910" y="5638800"/>
            <a:ext cx="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4350904" y="5425699"/>
            <a:ext cx="592011" cy="481010"/>
            <a:chOff x="2514600" y="4643437"/>
            <a:chExt cx="381000" cy="309563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2590801" y="4648200"/>
              <a:ext cx="228599" cy="1524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2738437" y="4719637"/>
              <a:ext cx="76200" cy="762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5" idx="6"/>
              <a:endCxn id="26" idx="2"/>
            </p:cNvCxnSpPr>
            <p:nvPr/>
          </p:nvCxnSpPr>
          <p:spPr>
            <a:xfrm>
              <a:off x="2667000" y="4876800"/>
              <a:ext cx="7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2514600" y="48006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743200" y="48006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 flipV="1">
              <a:off x="2590800" y="4800600"/>
              <a:ext cx="114300" cy="1905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705100" y="4819650"/>
              <a:ext cx="0" cy="85721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2776537" y="4643437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360989" y="5386617"/>
            <a:ext cx="592011" cy="504366"/>
            <a:chOff x="3911293" y="4701044"/>
            <a:chExt cx="592011" cy="504366"/>
          </a:xfrm>
          <a:effectLst/>
        </p:grpSpPr>
        <p:cxnSp>
          <p:nvCxnSpPr>
            <p:cNvPr id="49" name="Straight Connector 48"/>
            <p:cNvCxnSpPr>
              <a:endCxn id="53" idx="0"/>
            </p:cNvCxnSpPr>
            <p:nvPr/>
          </p:nvCxnSpPr>
          <p:spPr>
            <a:xfrm>
              <a:off x="4029697" y="4731801"/>
              <a:ext cx="355205" cy="236804"/>
            </a:xfrm>
            <a:prstGeom prst="line">
              <a:avLst/>
            </a:prstGeom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072598" y="4842802"/>
              <a:ext cx="118402" cy="125803"/>
            </a:xfrm>
            <a:prstGeom prst="line">
              <a:avLst/>
            </a:prstGeom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52" idx="6"/>
              <a:endCxn id="53" idx="2"/>
            </p:cNvCxnSpPr>
            <p:nvPr/>
          </p:nvCxnSpPr>
          <p:spPr>
            <a:xfrm>
              <a:off x="4148097" y="5087008"/>
              <a:ext cx="1184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3911293" y="4968605"/>
              <a:ext cx="236804" cy="236805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266500" y="4968605"/>
              <a:ext cx="236804" cy="236805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endCxn id="53" idx="0"/>
            </p:cNvCxnSpPr>
            <p:nvPr/>
          </p:nvCxnSpPr>
          <p:spPr>
            <a:xfrm flipV="1">
              <a:off x="4207299" y="4968605"/>
              <a:ext cx="177603" cy="29602"/>
            </a:xfrm>
            <a:prstGeom prst="line">
              <a:avLst/>
            </a:prstGeom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212062" y="4993443"/>
              <a:ext cx="0" cy="133196"/>
            </a:xfrm>
            <a:prstGeom prst="line">
              <a:avLst/>
            </a:prstGeom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4017856" y="4701044"/>
              <a:ext cx="71040" cy="7104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1828800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79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000"/>
    </mc:Choice>
    <mc:Fallback xmlns="">
      <p:transition spd="slow" advClick="0" advTm="3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-2.31214E-6 L 0.22517 0.007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-1.6763E-6 L -0.30851 -1.6763E-6 " pathEditMode="relative" rAng="0" ptsTypes="AA">
                                      <p:cBhvr>
                                        <p:cTn id="29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75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2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7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7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2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75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25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7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25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75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75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3" grpId="1"/>
      <p:bldP spid="88" grpId="0"/>
      <p:bldP spid="2" grpId="0"/>
      <p:bldP spid="2" grpId="1"/>
      <p:bldP spid="47" grpId="0"/>
      <p:bldP spid="4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The </a:t>
            </a:r>
            <a:r>
              <a:rPr lang="en-US" sz="6600" b="1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absolute value</a:t>
            </a:r>
          </a:p>
          <a:p>
            <a:pPr algn="ctr"/>
            <a:r>
              <a:rPr lang="en-US" sz="66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of a number is the positive value of </a:t>
            </a:r>
          </a:p>
          <a:p>
            <a:pPr algn="ctr"/>
            <a:r>
              <a:rPr lang="en-US" sz="66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that number.</a:t>
            </a:r>
          </a:p>
          <a:p>
            <a:pPr algn="ctr"/>
            <a:endParaRPr lang="en-US" sz="2400" b="1" dirty="0">
              <a:solidFill>
                <a:srgbClr val="008000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r>
              <a:rPr lang="en-US" sz="8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|-4| = 4   |3| = 3</a:t>
            </a:r>
            <a:endParaRPr lang="en-US" sz="8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1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0" y="5943600"/>
            <a:ext cx="9144000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05600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19800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15200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01000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8800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43000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534400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-13893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Leigh rode 4 units West.</a:t>
            </a:r>
            <a:endParaRPr lang="en-US" sz="5400" b="1" dirty="0">
              <a:solidFill>
                <a:srgbClr val="008000"/>
              </a:solidFill>
              <a:latin typeface="Georgia" pitchFamily="18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943350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450596" y="6142494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29237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25423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24125" y="5791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6910" y="5638800"/>
            <a:ext cx="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4350904" y="5401995"/>
            <a:ext cx="592011" cy="504366"/>
            <a:chOff x="3911293" y="4701044"/>
            <a:chExt cx="592011" cy="504366"/>
          </a:xfrm>
        </p:grpSpPr>
        <p:cxnSp>
          <p:nvCxnSpPr>
            <p:cNvPr id="49" name="Straight Connector 48"/>
            <p:cNvCxnSpPr>
              <a:endCxn id="53" idx="0"/>
            </p:cNvCxnSpPr>
            <p:nvPr/>
          </p:nvCxnSpPr>
          <p:spPr>
            <a:xfrm>
              <a:off x="4029697" y="4731801"/>
              <a:ext cx="355205" cy="23680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072598" y="4842802"/>
              <a:ext cx="118402" cy="12580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52" idx="6"/>
              <a:endCxn id="53" idx="2"/>
            </p:cNvCxnSpPr>
            <p:nvPr/>
          </p:nvCxnSpPr>
          <p:spPr>
            <a:xfrm>
              <a:off x="4148097" y="5087008"/>
              <a:ext cx="1184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3911293" y="4968605"/>
              <a:ext cx="236804" cy="236805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266500" y="4968605"/>
              <a:ext cx="236804" cy="236805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endCxn id="53" idx="0"/>
            </p:cNvCxnSpPr>
            <p:nvPr/>
          </p:nvCxnSpPr>
          <p:spPr>
            <a:xfrm flipV="1">
              <a:off x="4207299" y="4968605"/>
              <a:ext cx="177603" cy="2960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212062" y="4993443"/>
              <a:ext cx="0" cy="13319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4017856" y="4701044"/>
              <a:ext cx="71040" cy="7104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524001" y="6096000"/>
            <a:ext cx="592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-4</a:t>
            </a:r>
            <a:endParaRPr lang="en-US" sz="36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0" y="13716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On a number line, this </a:t>
            </a:r>
          </a:p>
          <a:p>
            <a:pPr algn="ctr"/>
            <a:r>
              <a:rPr lang="en-US" sz="54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is -4.  But!  There are no negative distances, so </a:t>
            </a:r>
          </a:p>
          <a:p>
            <a:pPr algn="ctr"/>
            <a:r>
              <a:rPr lang="en-US" sz="54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the </a:t>
            </a:r>
            <a:r>
              <a:rPr lang="en-US" sz="5400" b="1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absolute value </a:t>
            </a:r>
            <a:r>
              <a:rPr lang="en-US" sz="54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is 4.</a:t>
            </a:r>
            <a:endParaRPr lang="en-US" sz="5400" b="1" dirty="0">
              <a:solidFill>
                <a:srgbClr val="008000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763E-6 L -0.30851 -1.6763E-6 " pathEditMode="relative" rAng="0" ptsTypes="AA">
                                      <p:cBhvr>
                                        <p:cTn id="11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3252785" y="4514852"/>
            <a:ext cx="685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0" y="3810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The symbol for </a:t>
            </a:r>
            <a:r>
              <a:rPr lang="en-US" sz="5400" b="1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absolute value</a:t>
            </a:r>
            <a:r>
              <a:rPr lang="en-US" sz="54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 is vertical lines on each side of the number.</a:t>
            </a:r>
            <a:endParaRPr lang="en-US" sz="5400" b="1" dirty="0">
              <a:solidFill>
                <a:srgbClr val="008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800" y="3153013"/>
            <a:ext cx="8229600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5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|-17| = 17		|15| = 15</a:t>
            </a:r>
          </a:p>
          <a:p>
            <a:endParaRPr lang="en-US" sz="24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40596" y="425827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5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-|-12| = -12		-|6| = -6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62000" y="5332274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5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Algebraically: |-</a:t>
            </a:r>
            <a:r>
              <a:rPr lang="en-US" sz="54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5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 = </a:t>
            </a:r>
            <a:r>
              <a:rPr lang="en-US" sz="54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sz="5400" b="1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83" grpId="0"/>
      <p:bldP spid="84" grpId="0"/>
      <p:bldP spid="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3252785" y="4514852"/>
            <a:ext cx="685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0" y="3810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Since |-2|=2 and |2|=2, we need to consider two answers for |problems|.</a:t>
            </a:r>
            <a:endParaRPr lang="en-US" sz="5400" b="1" dirty="0">
              <a:solidFill>
                <a:srgbClr val="008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0" y="3153013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|x - 8| </a:t>
            </a:r>
            <a:r>
              <a:rPr lang="en-US" sz="5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5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54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04800" y="4241705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5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 - 8 = </a:t>
            </a:r>
            <a:r>
              <a:rPr lang="en-US" sz="5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12  </a:t>
            </a:r>
            <a:r>
              <a:rPr lang="en-US" sz="54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5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x - 8 </a:t>
            </a:r>
            <a:r>
              <a:rPr lang="en-US" sz="5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 -</a:t>
            </a:r>
            <a:r>
              <a:rPr lang="en-US" sz="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12 </a:t>
            </a:r>
            <a:endParaRPr lang="en-US" sz="54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0" y="533227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 = 20, -</a:t>
            </a:r>
            <a:r>
              <a:rPr lang="en-US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 </a:t>
            </a:r>
            <a:endParaRPr lang="en-US" sz="5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83" grpId="0"/>
      <p:bldP spid="84" grpId="0"/>
      <p:bldP spid="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Georgia" pitchFamily="18" charset="0"/>
                <a:cs typeface="Arial" pitchFamily="34" charset="0"/>
              </a:rPr>
              <a:t>Have you ever wondered why </a:t>
            </a:r>
          </a:p>
          <a:p>
            <a:pPr algn="ctr"/>
            <a:r>
              <a:rPr lang="en-US" sz="6000" b="1" dirty="0" smtClean="0">
                <a:latin typeface="Georgia" pitchFamily="18" charset="0"/>
                <a:cs typeface="Arial" pitchFamily="34" charset="0"/>
              </a:rPr>
              <a:t>polar bears don’t </a:t>
            </a:r>
          </a:p>
          <a:p>
            <a:pPr algn="ctr"/>
            <a:r>
              <a:rPr lang="en-US" sz="6000" b="1" dirty="0" smtClean="0">
                <a:latin typeface="Georgia" pitchFamily="18" charset="0"/>
                <a:cs typeface="Arial" pitchFamily="34" charset="0"/>
              </a:rPr>
              <a:t>eat penguins?</a:t>
            </a:r>
            <a:endParaRPr lang="en-US" sz="60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533018">
            <a:off x="2819541" y="2064583"/>
            <a:ext cx="2342175" cy="2862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r>
              <a:rPr lang="en-US" sz="18000" b="1" dirty="0" smtClean="0">
                <a:solidFill>
                  <a:srgbClr val="7030A0"/>
                </a:solidFill>
                <a:latin typeface="Georgia" pitchFamily="18" charset="0"/>
                <a:cs typeface="Arial" pitchFamily="34" charset="0"/>
              </a:rPr>
              <a:t>E</a:t>
            </a:r>
            <a:endParaRPr lang="en-US" sz="18000" b="1" dirty="0">
              <a:solidFill>
                <a:srgbClr val="7030A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533018">
            <a:off x="4539088" y="1539594"/>
            <a:ext cx="2162068" cy="2862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r>
              <a:rPr lang="en-US" sz="18000" b="1" dirty="0" smtClean="0">
                <a:solidFill>
                  <a:srgbClr val="7030A0"/>
                </a:solidFill>
                <a:latin typeface="Georgia" pitchFamily="18" charset="0"/>
                <a:cs typeface="Arial" pitchFamily="34" charset="0"/>
              </a:rPr>
              <a:t>Z</a:t>
            </a:r>
            <a:endParaRPr lang="en-US" sz="18000" b="1" dirty="0">
              <a:solidFill>
                <a:srgbClr val="7030A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716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Georgia" pitchFamily="18" charset="0"/>
                <a:cs typeface="Arial" pitchFamily="34" charset="0"/>
              </a:rPr>
              <a:t>Polar bears live thousands of </a:t>
            </a:r>
          </a:p>
          <a:p>
            <a:pPr algn="ctr"/>
            <a:r>
              <a:rPr lang="en-US" sz="6000" b="1" dirty="0" smtClean="0">
                <a:latin typeface="Georgia" pitchFamily="18" charset="0"/>
                <a:cs typeface="Arial" pitchFamily="34" charset="0"/>
              </a:rPr>
              <a:t>miles north of </a:t>
            </a:r>
          </a:p>
          <a:p>
            <a:pPr algn="ctr"/>
            <a:r>
              <a:rPr lang="en-US" sz="6000" b="1" dirty="0" smtClean="0">
                <a:latin typeface="Georgia" pitchFamily="18" charset="0"/>
                <a:cs typeface="Arial" pitchFamily="34" charset="0"/>
              </a:rPr>
              <a:t>the equator…</a:t>
            </a:r>
            <a:endParaRPr lang="en-US" sz="60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2867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Georgia" pitchFamily="18" charset="0"/>
                <a:cs typeface="Arial" pitchFamily="34" charset="0"/>
              </a:rPr>
              <a:t>and penguins live thousands of </a:t>
            </a:r>
          </a:p>
          <a:p>
            <a:pPr algn="ctr"/>
            <a:r>
              <a:rPr lang="en-US" sz="6000" b="1" dirty="0" smtClean="0">
                <a:latin typeface="Georgia" pitchFamily="18" charset="0"/>
                <a:cs typeface="Arial" pitchFamily="34" charset="0"/>
              </a:rPr>
              <a:t>miles south of it.</a:t>
            </a:r>
            <a:endParaRPr lang="en-US" sz="6000" b="1" dirty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75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7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rowland.net/bilder/produkte/gross/GaertnerThermometer_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4" r="19653" b="8000"/>
          <a:stretch/>
        </p:blipFill>
        <p:spPr bwMode="auto">
          <a:xfrm>
            <a:off x="3124200" y="-54788"/>
            <a:ext cx="2836189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600" y="-76200"/>
            <a:ext cx="228600" cy="43879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67200" y="4326712"/>
            <a:ext cx="533400" cy="2531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http://www.imagenesygraficos.com/fondos-escritorio/data/media/45/sitting-pretty-polar-bea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5" r="27322"/>
          <a:stretch/>
        </p:blipFill>
        <p:spPr bwMode="auto">
          <a:xfrm>
            <a:off x="1" y="-76200"/>
            <a:ext cx="3200400" cy="440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4/40/A_majestic_line_of_Emperor_penguins%2C_Antarctic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1" t="2887" r="-774" b="4638"/>
          <a:stretch/>
        </p:blipFill>
        <p:spPr bwMode="auto">
          <a:xfrm>
            <a:off x="5882898" y="-76199"/>
            <a:ext cx="3324386" cy="440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" y="437667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But even though they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both live in negative temperatures…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3739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they both live at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positive latitudes.</a:t>
            </a:r>
          </a:p>
        </p:txBody>
      </p:sp>
    </p:spTree>
    <p:extLst>
      <p:ext uri="{BB962C8B-B14F-4D97-AF65-F5344CB8AC3E}">
        <p14:creationId xmlns:p14="http://schemas.microsoft.com/office/powerpoint/2010/main" val="175568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6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6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jsu.edu/dept/geography/mhill/phygeogone/ltl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8" y="0"/>
            <a:ext cx="9159498" cy="694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36902" y="6923544"/>
            <a:ext cx="4724400" cy="5573256"/>
            <a:chOff x="0" y="1143000"/>
            <a:chExt cx="4724400" cy="5573256"/>
          </a:xfrm>
        </p:grpSpPr>
        <p:sp>
          <p:nvSpPr>
            <p:cNvPr id="2" name="TextBox 1"/>
            <p:cNvSpPr txBox="1"/>
            <p:nvPr/>
          </p:nvSpPr>
          <p:spPr>
            <a:xfrm>
              <a:off x="0" y="4038600"/>
              <a:ext cx="47244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en-US" sz="12000" b="1" dirty="0" smtClean="0">
                  <a:solidFill>
                    <a:srgbClr val="FF0000"/>
                  </a:solidFill>
                  <a:latin typeface="Georgia" pitchFamily="18" charset="0"/>
                  <a:cs typeface="Arial" pitchFamily="34" charset="0"/>
                </a:rPr>
                <a:t>60</a:t>
              </a:r>
              <a:r>
                <a:rPr lang="en-US" sz="12000" b="1" baseline="30000" dirty="0" smtClean="0">
                  <a:solidFill>
                    <a:srgbClr val="FF0000"/>
                  </a:solidFill>
                  <a:latin typeface="Georgia" pitchFamily="18" charset="0"/>
                  <a:cs typeface="Arial" pitchFamily="34" charset="0"/>
                </a:rPr>
                <a:t>◦</a:t>
              </a:r>
              <a:r>
                <a:rPr lang="en-US" sz="12000" b="1" dirty="0" smtClean="0">
                  <a:solidFill>
                    <a:srgbClr val="FF0000"/>
                  </a:solidFill>
                  <a:latin typeface="Georgia" pitchFamily="18" charset="0"/>
                  <a:cs typeface="Arial" pitchFamily="34" charset="0"/>
                </a:rPr>
                <a:t> N</a:t>
              </a:r>
            </a:p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Georgia" pitchFamily="18" charset="0"/>
                  <a:cs typeface="Arial" pitchFamily="34" charset="0"/>
                </a:rPr>
                <a:t>for the bears</a:t>
              </a:r>
            </a:p>
          </p:txBody>
        </p:sp>
        <p:sp>
          <p:nvSpPr>
            <p:cNvPr id="3" name="Up Arrow 2"/>
            <p:cNvSpPr/>
            <p:nvPr/>
          </p:nvSpPr>
          <p:spPr>
            <a:xfrm>
              <a:off x="1219200" y="1143000"/>
              <a:ext cx="2362200" cy="289560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12404" y="-5867400"/>
            <a:ext cx="4724400" cy="5767308"/>
            <a:chOff x="0" y="3986292"/>
            <a:chExt cx="4724400" cy="5767308"/>
          </a:xfrm>
        </p:grpSpPr>
        <p:sp>
          <p:nvSpPr>
            <p:cNvPr id="6" name="TextBox 5"/>
            <p:cNvSpPr txBox="1"/>
            <p:nvPr/>
          </p:nvSpPr>
          <p:spPr>
            <a:xfrm>
              <a:off x="0" y="3986292"/>
              <a:ext cx="47244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en-US" sz="12000" b="1" dirty="0" smtClean="0">
                  <a:solidFill>
                    <a:srgbClr val="FF0000"/>
                  </a:solidFill>
                  <a:latin typeface="Georgia" pitchFamily="18" charset="0"/>
                  <a:cs typeface="Arial" pitchFamily="34" charset="0"/>
                </a:rPr>
                <a:t>60</a:t>
              </a:r>
              <a:r>
                <a:rPr lang="en-US" sz="12000" b="1" baseline="30000" dirty="0" smtClean="0">
                  <a:solidFill>
                    <a:srgbClr val="FF0000"/>
                  </a:solidFill>
                  <a:latin typeface="Georgia" pitchFamily="18" charset="0"/>
                  <a:cs typeface="Arial" pitchFamily="34" charset="0"/>
                </a:rPr>
                <a:t>◦</a:t>
              </a:r>
              <a:r>
                <a:rPr lang="en-US" sz="12000" b="1" dirty="0" smtClean="0">
                  <a:solidFill>
                    <a:srgbClr val="FF0000"/>
                  </a:solidFill>
                  <a:latin typeface="Georgia" pitchFamily="18" charset="0"/>
                  <a:cs typeface="Arial" pitchFamily="34" charset="0"/>
                </a:rPr>
                <a:t> S</a:t>
              </a:r>
            </a:p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Georgia" pitchFamily="18" charset="0"/>
                  <a:cs typeface="Arial" pitchFamily="34" charset="0"/>
                </a:rPr>
                <a:t>for the birds</a:t>
              </a:r>
            </a:p>
          </p:txBody>
        </p:sp>
        <p:sp>
          <p:nvSpPr>
            <p:cNvPr id="7" name="Up Arrow 6"/>
            <p:cNvSpPr/>
            <p:nvPr/>
          </p:nvSpPr>
          <p:spPr>
            <a:xfrm rot="10800000">
              <a:off x="1417721" y="6858000"/>
              <a:ext cx="2362200" cy="289560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24384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opposite directions</a:t>
            </a:r>
            <a:endParaRPr lang="en-US" sz="6600" b="1" dirty="0"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9974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but both positive</a:t>
            </a:r>
            <a:endParaRPr lang="en-US" sz="6600" b="1" dirty="0"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6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6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6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_9SlYS77Pdxg/S6VdehbdZZI/AAAAAAAAEM0/CQcD3kpkkXk/s640/subway.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/>
          <a:stretch/>
        </p:blipFill>
        <p:spPr bwMode="auto">
          <a:xfrm>
            <a:off x="0" y="-23517"/>
            <a:ext cx="9144000" cy="688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12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Meanwhile in NYC</a:t>
            </a:r>
            <a:endParaRPr lang="en-US" sz="6600" b="1" dirty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7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2know.net/uploads/big_zoom-midtown_subway_map_new_york_usa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r="13617"/>
          <a:stretch/>
        </p:blipFill>
        <p:spPr bwMode="auto">
          <a:xfrm>
            <a:off x="433136" y="439238"/>
            <a:ext cx="4138864" cy="5961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9600" y="762000"/>
            <a:ext cx="4724400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>A subway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>travels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>10 blocks from 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>40</a:t>
            </a:r>
            <a:r>
              <a:rPr lang="en-US" sz="4800" b="1" baseline="30000" dirty="0" smtClean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>th</a:t>
            </a:r>
            <a:r>
              <a:rPr lang="en-US" sz="4800" b="1" dirty="0" smtClean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> Street 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>to 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>50</a:t>
            </a:r>
            <a:r>
              <a:rPr lang="en-US" sz="4800" b="1" baseline="30000" dirty="0" smtClean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>th</a:t>
            </a:r>
            <a:r>
              <a:rPr lang="en-US" sz="4800" b="1" dirty="0" smtClean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> Street </a:t>
            </a:r>
            <a:endParaRPr lang="en-US" sz="4800" b="1" dirty="0">
              <a:solidFill>
                <a:srgbClr val="0070C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770845">
            <a:off x="4645881" y="44886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+10</a:t>
            </a:r>
          </a:p>
        </p:txBody>
      </p:sp>
      <p:sp>
        <p:nvSpPr>
          <p:cNvPr id="5" name="TextBox 4"/>
          <p:cNvSpPr txBox="1"/>
          <p:nvPr/>
        </p:nvSpPr>
        <p:spPr>
          <a:xfrm rot="689795">
            <a:off x="7151832" y="90119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dirty="0" smtClean="0">
                <a:solidFill>
                  <a:srgbClr val="FFC000"/>
                </a:solidFill>
                <a:latin typeface="Georgia" pitchFamily="18" charset="0"/>
                <a:cs typeface="Arial" pitchFamily="34" charset="0"/>
              </a:rPr>
              <a:t>+10</a:t>
            </a:r>
          </a:p>
        </p:txBody>
      </p:sp>
      <p:sp>
        <p:nvSpPr>
          <p:cNvPr id="6" name="TextBox 5"/>
          <p:cNvSpPr txBox="1"/>
          <p:nvPr/>
        </p:nvSpPr>
        <p:spPr>
          <a:xfrm rot="613775">
            <a:off x="4664540" y="586402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Georgia" pitchFamily="18" charset="0"/>
                <a:cs typeface="Arial" pitchFamily="34" charset="0"/>
              </a:rPr>
              <a:t>+10</a:t>
            </a:r>
          </a:p>
        </p:txBody>
      </p:sp>
      <p:sp>
        <p:nvSpPr>
          <p:cNvPr id="7" name="TextBox 6"/>
          <p:cNvSpPr txBox="1"/>
          <p:nvPr/>
        </p:nvSpPr>
        <p:spPr>
          <a:xfrm rot="20595316">
            <a:off x="7385048" y="5873652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Georgia" pitchFamily="18" charset="0"/>
                <a:cs typeface="Arial" pitchFamily="34" charset="0"/>
              </a:rPr>
              <a:t>+10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762000"/>
            <a:ext cx="4724400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>Another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>travels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>10 blocks from 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>40</a:t>
            </a:r>
            <a:r>
              <a:rPr lang="en-US" sz="4800" b="1" baseline="30000" dirty="0" smtClean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>th</a:t>
            </a:r>
            <a:r>
              <a:rPr lang="en-US" sz="4800" b="1" dirty="0" smtClean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> Street 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>to 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>30</a:t>
            </a:r>
            <a:r>
              <a:rPr lang="en-US" sz="4800" b="1" baseline="30000" dirty="0" smtClean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>th</a:t>
            </a:r>
            <a:r>
              <a:rPr lang="en-US" sz="4800" b="1" dirty="0" smtClean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> Street </a:t>
            </a:r>
            <a:endParaRPr lang="en-US" sz="4800" b="1" dirty="0">
              <a:solidFill>
                <a:srgbClr val="0070C0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3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62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0"/>
                            </p:stCondLst>
                            <p:childTnLst>
                              <p:par>
                                <p:cTn id="65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500"/>
                            </p:stCondLst>
                            <p:childTnLst>
                              <p:par>
                                <p:cTn id="71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000"/>
                            </p:stCondLst>
                            <p:childTnLst>
                              <p:par>
                                <p:cTn id="74" presetID="3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4" grpId="2"/>
      <p:bldP spid="4" grpId="3"/>
      <p:bldP spid="5" grpId="0"/>
      <p:bldP spid="5" grpId="1"/>
      <p:bldP spid="5" grpId="2"/>
      <p:bldP spid="5" grpId="3"/>
      <p:bldP spid="6" grpId="0"/>
      <p:bldP spid="6" grpId="1"/>
      <p:bldP spid="6" grpId="2"/>
      <p:bldP spid="6" grpId="3"/>
      <p:bldP spid="7" grpId="0"/>
      <p:bldP spid="7" grpId="1"/>
      <p:bldP spid="7" grpId="2"/>
      <p:bldP spid="7" grpId="3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84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opposite directions</a:t>
            </a:r>
            <a:endParaRPr lang="en-US" sz="6600" b="1" dirty="0"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9974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but both positive</a:t>
            </a:r>
            <a:endParaRPr lang="en-US" sz="6600" b="1" dirty="0"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Again…</a:t>
            </a:r>
            <a:endParaRPr lang="en-US" sz="6600" b="1" dirty="0"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228600" y="6248400"/>
            <a:ext cx="10363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-8610600" y="5515460"/>
            <a:ext cx="8504694" cy="687736"/>
            <a:chOff x="457200" y="5515460"/>
            <a:chExt cx="8504694" cy="687736"/>
          </a:xfrm>
        </p:grpSpPr>
        <p:grpSp>
          <p:nvGrpSpPr>
            <p:cNvPr id="14" name="Group 13"/>
            <p:cNvGrpSpPr/>
            <p:nvPr/>
          </p:nvGrpSpPr>
          <p:grpSpPr>
            <a:xfrm>
              <a:off x="457200" y="5517396"/>
              <a:ext cx="1600200" cy="685800"/>
              <a:chOff x="457200" y="5517396"/>
              <a:chExt cx="1600200" cy="68580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457200" y="5517396"/>
                <a:ext cx="1600200" cy="685800"/>
              </a:xfrm>
              <a:prstGeom prst="roundRect">
                <a:avLst>
                  <a:gd name="adj" fmla="val 18927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09600" y="5673025"/>
                <a:ext cx="22860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90600" y="5607804"/>
                <a:ext cx="266700" cy="533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01306" y="5668506"/>
                <a:ext cx="22860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721604" y="5668506"/>
                <a:ext cx="22860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057400" y="5516750"/>
              <a:ext cx="3444498" cy="686446"/>
              <a:chOff x="2057400" y="5516750"/>
              <a:chExt cx="3444498" cy="686446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2057400" y="5517396"/>
                <a:ext cx="1722894" cy="685800"/>
                <a:chOff x="2057400" y="5517396"/>
                <a:chExt cx="1722894" cy="685800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2180094" y="5517396"/>
                  <a:ext cx="1600200" cy="685800"/>
                  <a:chOff x="457200" y="5517396"/>
                  <a:chExt cx="1600200" cy="685800"/>
                </a:xfrm>
              </p:grpSpPr>
              <p:sp>
                <p:nvSpPr>
                  <p:cNvPr id="16" name="Rounded Rectangle 15"/>
                  <p:cNvSpPr/>
                  <p:nvPr/>
                </p:nvSpPr>
                <p:spPr>
                  <a:xfrm>
                    <a:off x="457200" y="5517396"/>
                    <a:ext cx="1600200" cy="685800"/>
                  </a:xfrm>
                  <a:prstGeom prst="roundRect">
                    <a:avLst>
                      <a:gd name="adj" fmla="val 18927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609600" y="5673025"/>
                    <a:ext cx="228600" cy="2286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990600" y="5607804"/>
                    <a:ext cx="266700" cy="533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1401306" y="5668506"/>
                    <a:ext cx="228600" cy="2286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1721604" y="5668506"/>
                    <a:ext cx="228600" cy="2286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1" name="Rectangle 20"/>
                <p:cNvSpPr/>
                <p:nvPr/>
              </p:nvSpPr>
              <p:spPr>
                <a:xfrm>
                  <a:off x="2057400" y="5673025"/>
                  <a:ext cx="122694" cy="34677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3779004" y="5516750"/>
                <a:ext cx="1722894" cy="685800"/>
                <a:chOff x="2057400" y="5517396"/>
                <a:chExt cx="1722894" cy="685800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2180094" y="5517396"/>
                  <a:ext cx="1600200" cy="685800"/>
                  <a:chOff x="457200" y="5517396"/>
                  <a:chExt cx="1600200" cy="685800"/>
                </a:xfrm>
              </p:grpSpPr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457200" y="5517396"/>
                    <a:ext cx="1600200" cy="685800"/>
                  </a:xfrm>
                  <a:prstGeom prst="roundRect">
                    <a:avLst>
                      <a:gd name="adj" fmla="val 18927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609600" y="5673025"/>
                    <a:ext cx="228600" cy="2286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990600" y="5607804"/>
                    <a:ext cx="266700" cy="533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1401306" y="5668506"/>
                    <a:ext cx="228600" cy="2286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1721604" y="5668506"/>
                    <a:ext cx="228600" cy="2286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Rectangle 24"/>
                <p:cNvSpPr/>
                <p:nvPr/>
              </p:nvSpPr>
              <p:spPr>
                <a:xfrm>
                  <a:off x="2057400" y="5673025"/>
                  <a:ext cx="122694" cy="34677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" name="Group 31"/>
            <p:cNvGrpSpPr/>
            <p:nvPr/>
          </p:nvGrpSpPr>
          <p:grpSpPr>
            <a:xfrm>
              <a:off x="5516106" y="5516750"/>
              <a:ext cx="1722894" cy="685800"/>
              <a:chOff x="2057400" y="5517396"/>
              <a:chExt cx="1722894" cy="68580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2180094" y="5517396"/>
                <a:ext cx="1600200" cy="685800"/>
                <a:chOff x="457200" y="5517396"/>
                <a:chExt cx="1600200" cy="685800"/>
              </a:xfrm>
            </p:grpSpPr>
            <p:sp>
              <p:nvSpPr>
                <p:cNvPr id="35" name="Rounded Rectangle 34"/>
                <p:cNvSpPr/>
                <p:nvPr/>
              </p:nvSpPr>
              <p:spPr>
                <a:xfrm>
                  <a:off x="457200" y="5517396"/>
                  <a:ext cx="1600200" cy="685800"/>
                </a:xfrm>
                <a:prstGeom prst="roundRect">
                  <a:avLst>
                    <a:gd name="adj" fmla="val 18927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09600" y="5673025"/>
                  <a:ext cx="22860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990600" y="5607804"/>
                  <a:ext cx="266700" cy="5334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1401306" y="5668506"/>
                  <a:ext cx="22860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721604" y="5668506"/>
                  <a:ext cx="22860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Rectangle 33"/>
              <p:cNvSpPr/>
              <p:nvPr/>
            </p:nvSpPr>
            <p:spPr>
              <a:xfrm>
                <a:off x="2057400" y="5673025"/>
                <a:ext cx="122694" cy="3467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361694" y="5515460"/>
              <a:ext cx="1600200" cy="685800"/>
              <a:chOff x="457200" y="5517396"/>
              <a:chExt cx="1600200" cy="685800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457200" y="5517396"/>
                <a:ext cx="1600200" cy="685800"/>
              </a:xfrm>
              <a:prstGeom prst="roundRect">
                <a:avLst>
                  <a:gd name="adj" fmla="val 18927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62000" y="5640736"/>
                <a:ext cx="791706" cy="1110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614408" y="5594242"/>
                <a:ext cx="320298" cy="3512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7239000" y="5671089"/>
              <a:ext cx="122694" cy="3467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543800" y="5791200"/>
              <a:ext cx="791706" cy="1110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437894" y="5943600"/>
              <a:ext cx="791706" cy="1110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006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xit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In fact:</a:t>
            </a:r>
            <a:endParaRPr lang="en-US" sz="6600" b="1" dirty="0"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1620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There is no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such thing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718302" y="4953000"/>
            <a:ext cx="3505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403304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as a negative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direction</a:t>
            </a:r>
            <a:endParaRPr lang="en-US" sz="6600" b="1" dirty="0"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Drive East or </a:t>
            </a:r>
          </a:p>
          <a:p>
            <a:pPr algn="ctr"/>
            <a:r>
              <a:rPr lang="en-US" sz="66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drive West,</a:t>
            </a:r>
          </a:p>
          <a:p>
            <a:pPr algn="ctr"/>
            <a:r>
              <a:rPr lang="en-US" sz="66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your gas tank</a:t>
            </a:r>
          </a:p>
          <a:p>
            <a:pPr algn="ctr"/>
            <a:r>
              <a:rPr lang="en-US" sz="66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gets just as empty.</a:t>
            </a:r>
            <a:endParaRPr lang="en-US" sz="6600" b="1" dirty="0">
              <a:solidFill>
                <a:srgbClr val="008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Pedal North or </a:t>
            </a:r>
          </a:p>
          <a:p>
            <a:pPr algn="ctr"/>
            <a:r>
              <a:rPr lang="en-US" sz="66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pedal South,</a:t>
            </a:r>
          </a:p>
          <a:p>
            <a:pPr algn="ctr"/>
            <a:r>
              <a:rPr lang="en-US" sz="66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your legs get</a:t>
            </a:r>
          </a:p>
          <a:p>
            <a:pPr algn="ctr"/>
            <a:r>
              <a:rPr lang="en-US" sz="6600" b="1" dirty="0" smtClean="0">
                <a:solidFill>
                  <a:srgbClr val="008000"/>
                </a:solidFill>
                <a:latin typeface="Georgia" pitchFamily="18" charset="0"/>
                <a:cs typeface="Arial" pitchFamily="34" charset="0"/>
              </a:rPr>
              <a:t>just as tired.</a:t>
            </a:r>
            <a:endParaRPr lang="en-US" sz="6600" b="1" dirty="0">
              <a:solidFill>
                <a:srgbClr val="008000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339</Words>
  <Application>Microsoft Office PowerPoint</Application>
  <PresentationFormat>On-screen Show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pelkied</dc:creator>
  <cp:lastModifiedBy>User</cp:lastModifiedBy>
  <cp:revision>41</cp:revision>
  <dcterms:created xsi:type="dcterms:W3CDTF">2012-11-12T21:38:56Z</dcterms:created>
  <dcterms:modified xsi:type="dcterms:W3CDTF">2014-09-06T22:12:35Z</dcterms:modified>
</cp:coreProperties>
</file>